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57" r:id="rId3"/>
    <p:sldId id="258" r:id="rId4"/>
    <p:sldId id="265" r:id="rId5"/>
    <p:sldId id="260" r:id="rId6"/>
    <p:sldId id="266" r:id="rId7"/>
    <p:sldId id="267" r:id="rId8"/>
    <p:sldId id="268" r:id="rId9"/>
    <p:sldId id="269" r:id="rId10"/>
    <p:sldId id="271" r:id="rId11"/>
    <p:sldId id="263" r:id="rId1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aj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5"/>
  </p:normalViewPr>
  <p:slideViewPr>
    <p:cSldViewPr snapToGrid="0">
      <p:cViewPr varScale="1">
        <p:scale>
          <a:sx n="31" d="100"/>
          <a:sy n="31" d="100"/>
        </p:scale>
        <p:origin x="832" y="72"/>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8" name="Shape 48"/>
          <p:cNvSpPr>
            <a:spLocks noGrp="1" noRot="1" noChangeAspect="1"/>
          </p:cNvSpPr>
          <p:nvPr>
            <p:ph type="sldImg"/>
          </p:nvPr>
        </p:nvSpPr>
        <p:spPr>
          <a:xfrm>
            <a:off x="1143000" y="685800"/>
            <a:ext cx="4572000" cy="3429000"/>
          </a:xfrm>
          <a:prstGeom prst="rect">
            <a:avLst/>
          </a:prstGeom>
        </p:spPr>
        <p:txBody>
          <a:bodyPr/>
          <a:lstStyle/>
          <a:p>
            <a:endParaRPr/>
          </a:p>
        </p:txBody>
      </p:sp>
      <p:sp>
        <p:nvSpPr>
          <p:cNvPr id="49" name="Shape 4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098052276"/>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Заголовок и подзаголовок">
    <p:spTree>
      <p:nvGrpSpPr>
        <p:cNvPr id="1" name=""/>
        <p:cNvGrpSpPr/>
        <p:nvPr/>
      </p:nvGrpSpPr>
      <p:grpSpPr>
        <a:xfrm>
          <a:off x="0" y="0"/>
          <a:ext cx="0" cy="0"/>
          <a:chOff x="0" y="0"/>
          <a:chExt cx="0" cy="0"/>
        </a:xfrm>
      </p:grpSpPr>
      <p:sp>
        <p:nvSpPr>
          <p:cNvPr id="6" name="Прямоугольник"/>
          <p:cNvSpPr/>
          <p:nvPr/>
        </p:nvSpPr>
        <p:spPr>
          <a:xfrm>
            <a:off x="5230254" y="-37339"/>
            <a:ext cx="19217708" cy="13716001"/>
          </a:xfrm>
          <a:prstGeom prst="rect">
            <a:avLst/>
          </a:prstGeom>
          <a:solidFill>
            <a:srgbClr val="FFFFFF"/>
          </a:solidFill>
          <a:ln w="12700">
            <a:miter lim="400000"/>
          </a:ln>
        </p:spPr>
        <p:txBody>
          <a:bodyPr lIns="71437" tIns="71437" rIns="71437" bIns="71437" anchor="ctr"/>
          <a:lstStyle/>
          <a:p>
            <a:pPr>
              <a:defRPr sz="3200">
                <a:solidFill>
                  <a:srgbClr val="FFFFFF"/>
                </a:solidFill>
              </a:defRPr>
            </a:pPr>
            <a:endParaRPr/>
          </a:p>
        </p:txBody>
      </p:sp>
      <p:sp>
        <p:nvSpPr>
          <p:cNvPr id="7"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Цитата">
    <p:bg>
      <p:bgPr>
        <a:solidFill>
          <a:srgbClr val="FFFFFF"/>
        </a:solidFill>
        <a:effectLst/>
      </p:bgPr>
    </p:bg>
    <p:spTree>
      <p:nvGrpSpPr>
        <p:cNvPr id="1" name=""/>
        <p:cNvGrpSpPr/>
        <p:nvPr/>
      </p:nvGrpSpPr>
      <p:grpSpPr>
        <a:xfrm>
          <a:off x="0" y="0"/>
          <a:ext cx="0" cy="0"/>
          <a:chOff x="0" y="0"/>
          <a:chExt cx="0" cy="0"/>
        </a:xfrm>
      </p:grpSpPr>
      <p:sp>
        <p:nvSpPr>
          <p:cNvPr id="40" name="–Иван Арсентьев"/>
          <p:cNvSpPr txBox="1">
            <a:spLocks noGrp="1"/>
          </p:cNvSpPr>
          <p:nvPr>
            <p:ph type="body" sz="quarter" idx="13"/>
          </p:nvPr>
        </p:nvSpPr>
        <p:spPr>
          <a:xfrm>
            <a:off x="4833937" y="8947546"/>
            <a:ext cx="14716126" cy="660798"/>
          </a:xfrm>
          <a:prstGeom prst="rect">
            <a:avLst/>
          </a:prstGeom>
        </p:spPr>
        <p:txBody>
          <a:bodyPr anchor="t">
            <a:spAutoFit/>
          </a:bodyPr>
          <a:lstStyle>
            <a:lvl1pPr marL="0" indent="0" algn="ctr">
              <a:spcBef>
                <a:spcPts val="0"/>
              </a:spcBef>
              <a:buSzTx/>
              <a:buNone/>
              <a:defRPr sz="3200">
                <a:latin typeface="Helvetica"/>
                <a:ea typeface="Helvetica"/>
                <a:cs typeface="Helvetica"/>
                <a:sym typeface="Helvetica"/>
              </a:defRPr>
            </a:lvl1pPr>
          </a:lstStyle>
          <a:p>
            <a:r>
              <a:t>–Иван Арсентьев</a:t>
            </a:r>
          </a:p>
        </p:txBody>
      </p:sp>
      <p:sp>
        <p:nvSpPr>
          <p:cNvPr id="41" name="«Место ввода цитаты»."/>
          <p:cNvSpPr txBox="1">
            <a:spLocks noGrp="1"/>
          </p:cNvSpPr>
          <p:nvPr>
            <p:ph type="body" sz="quarter" idx="14"/>
          </p:nvPr>
        </p:nvSpPr>
        <p:spPr>
          <a:xfrm>
            <a:off x="4833937" y="6000353"/>
            <a:ext cx="14716126" cy="965201"/>
          </a:xfrm>
          <a:prstGeom prst="rect">
            <a:avLst/>
          </a:prstGeom>
        </p:spPr>
        <p:txBody>
          <a:bodyPr>
            <a:spAutoFit/>
          </a:bodyPr>
          <a:lstStyle>
            <a:lvl1pPr marL="0" indent="0" algn="ctr">
              <a:spcBef>
                <a:spcPts val="0"/>
              </a:spcBef>
              <a:buSzTx/>
              <a:buNone/>
              <a:defRPr sz="5200"/>
            </a:lvl1pPr>
          </a:lstStyle>
          <a:p>
            <a:r>
              <a:t>«Место ввода цитаты».</a:t>
            </a:r>
          </a:p>
        </p:txBody>
      </p:sp>
      <p:sp>
        <p:nvSpPr>
          <p:cNvPr id="42"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Фото">
    <p:bg>
      <p:bgPr>
        <a:solidFill>
          <a:srgbClr val="FFFFFF"/>
        </a:solidFill>
        <a:effectLst/>
      </p:bgPr>
    </p:bg>
    <p:spTree>
      <p:nvGrpSpPr>
        <p:cNvPr id="1" name=""/>
        <p:cNvGrpSpPr/>
        <p:nvPr/>
      </p:nvGrpSpPr>
      <p:grpSpPr>
        <a:xfrm>
          <a:off x="0" y="0"/>
          <a:ext cx="0" cy="0"/>
          <a:chOff x="0" y="0"/>
          <a:chExt cx="0" cy="0"/>
        </a:xfrm>
      </p:grpSpPr>
      <p:sp>
        <p:nvSpPr>
          <p:cNvPr id="44" name="Изображение"/>
          <p:cNvSpPr>
            <a:spLocks noGrp="1"/>
          </p:cNvSpPr>
          <p:nvPr>
            <p:ph type="pic" idx="13"/>
          </p:nvPr>
        </p:nvSpPr>
        <p:spPr>
          <a:xfrm>
            <a:off x="3048000" y="0"/>
            <a:ext cx="18288000" cy="13716000"/>
          </a:xfrm>
          <a:prstGeom prst="rect">
            <a:avLst/>
          </a:prstGeom>
        </p:spPr>
        <p:txBody>
          <a:bodyPr lIns="91439" tIns="45719" rIns="91439" bIns="45719" anchor="t">
            <a:noAutofit/>
          </a:bodyPr>
          <a:lstStyle/>
          <a:p>
            <a:endParaRPr/>
          </a:p>
        </p:txBody>
      </p:sp>
      <p:sp>
        <p:nvSpPr>
          <p:cNvPr id="4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Пустой">
    <p:bg>
      <p:bgPr>
        <a:solidFill>
          <a:srgbClr val="FFFFFF"/>
        </a:solidFill>
        <a:effectLst/>
      </p:bgPr>
    </p:bg>
    <p:spTree>
      <p:nvGrpSpPr>
        <p:cNvPr id="1" name=""/>
        <p:cNvGrpSpPr/>
        <p:nvPr/>
      </p:nvGrpSpPr>
      <p:grpSpPr>
        <a:xfrm>
          <a:off x="0" y="0"/>
          <a:ext cx="0" cy="0"/>
          <a:chOff x="0" y="0"/>
          <a:chExt cx="0" cy="0"/>
        </a:xfrm>
      </p:grpSpPr>
      <p:sp>
        <p:nvSpPr>
          <p:cNvPr id="47"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Фото — горизонтально">
    <p:bg>
      <p:bgPr>
        <a:solidFill>
          <a:srgbClr val="FFFFFF"/>
        </a:solidFill>
        <a:effectLst/>
      </p:bgPr>
    </p:bg>
    <p:spTree>
      <p:nvGrpSpPr>
        <p:cNvPr id="1" name=""/>
        <p:cNvGrpSpPr/>
        <p:nvPr/>
      </p:nvGrpSpPr>
      <p:grpSpPr>
        <a:xfrm>
          <a:off x="0" y="0"/>
          <a:ext cx="0" cy="0"/>
          <a:chOff x="0" y="0"/>
          <a:chExt cx="0" cy="0"/>
        </a:xfrm>
      </p:grpSpPr>
      <p:sp>
        <p:nvSpPr>
          <p:cNvPr id="9" name="Изображение"/>
          <p:cNvSpPr>
            <a:spLocks noGrp="1"/>
          </p:cNvSpPr>
          <p:nvPr>
            <p:ph type="pic" sz="half" idx="13"/>
          </p:nvPr>
        </p:nvSpPr>
        <p:spPr>
          <a:xfrm>
            <a:off x="5307210" y="892968"/>
            <a:ext cx="13751720" cy="8322470"/>
          </a:xfrm>
          <a:prstGeom prst="rect">
            <a:avLst/>
          </a:prstGeom>
        </p:spPr>
        <p:txBody>
          <a:bodyPr lIns="91439" tIns="45719" rIns="91439" bIns="45719" anchor="t">
            <a:noAutofit/>
          </a:bodyPr>
          <a:lstStyle/>
          <a:p>
            <a:endParaRPr/>
          </a:p>
        </p:txBody>
      </p:sp>
      <p:sp>
        <p:nvSpPr>
          <p:cNvPr id="10" name="Текст заголовка"/>
          <p:cNvSpPr txBox="1">
            <a:spLocks noGrp="1"/>
          </p:cNvSpPr>
          <p:nvPr>
            <p:ph type="title"/>
          </p:nvPr>
        </p:nvSpPr>
        <p:spPr>
          <a:xfrm>
            <a:off x="4833937" y="9447609"/>
            <a:ext cx="14716126" cy="2000251"/>
          </a:xfrm>
          <a:prstGeom prst="rect">
            <a:avLst/>
          </a:prstGeom>
        </p:spPr>
        <p:txBody>
          <a:bodyPr anchor="b"/>
          <a:lstStyle/>
          <a:p>
            <a:r>
              <a:t>Текст заголовка</a:t>
            </a:r>
          </a:p>
        </p:txBody>
      </p:sp>
      <p:sp>
        <p:nvSpPr>
          <p:cNvPr id="11" name="Уровень текста 1…"/>
          <p:cNvSpPr txBox="1">
            <a:spLocks noGrp="1"/>
          </p:cNvSpPr>
          <p:nvPr>
            <p:ph type="body" sz="quarter" idx="1"/>
          </p:nvPr>
        </p:nvSpPr>
        <p:spPr>
          <a:xfrm>
            <a:off x="4833937" y="11519296"/>
            <a:ext cx="14716126" cy="1589486"/>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2" name="Номер слайда"/>
          <p:cNvSpPr txBox="1">
            <a:spLocks noGrp="1"/>
          </p:cNvSpPr>
          <p:nvPr>
            <p:ph type="sldNum" sz="quarter" idx="2"/>
          </p:nvPr>
        </p:nvSpPr>
        <p:spPr>
          <a:xfrm>
            <a:off x="11935814" y="13001625"/>
            <a:ext cx="494513" cy="51117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 по центру">
    <p:bg>
      <p:bgPr>
        <a:solidFill>
          <a:srgbClr val="FFFFFF"/>
        </a:solidFill>
        <a:effectLst/>
      </p:bgPr>
    </p:bg>
    <p:spTree>
      <p:nvGrpSpPr>
        <p:cNvPr id="1" name=""/>
        <p:cNvGrpSpPr/>
        <p:nvPr/>
      </p:nvGrpSpPr>
      <p:grpSpPr>
        <a:xfrm>
          <a:off x="0" y="0"/>
          <a:ext cx="0" cy="0"/>
          <a:chOff x="0" y="0"/>
          <a:chExt cx="0" cy="0"/>
        </a:xfrm>
      </p:grpSpPr>
      <p:sp>
        <p:nvSpPr>
          <p:cNvPr id="1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Фото — вертикально">
    <p:bg>
      <p:bgPr>
        <a:solidFill>
          <a:srgbClr val="FFFFFF"/>
        </a:solidFill>
        <a:effectLst/>
      </p:bgPr>
    </p:bg>
    <p:spTree>
      <p:nvGrpSpPr>
        <p:cNvPr id="1" name=""/>
        <p:cNvGrpSpPr/>
        <p:nvPr/>
      </p:nvGrpSpPr>
      <p:grpSpPr>
        <a:xfrm>
          <a:off x="0" y="0"/>
          <a:ext cx="0" cy="0"/>
          <a:chOff x="0" y="0"/>
          <a:chExt cx="0" cy="0"/>
        </a:xfrm>
      </p:grpSpPr>
      <p:sp>
        <p:nvSpPr>
          <p:cNvPr id="16" name="Изображение"/>
          <p:cNvSpPr>
            <a:spLocks noGrp="1"/>
          </p:cNvSpPr>
          <p:nvPr>
            <p:ph type="pic" sz="half" idx="13"/>
          </p:nvPr>
        </p:nvSpPr>
        <p:spPr>
          <a:xfrm>
            <a:off x="12495609" y="892968"/>
            <a:ext cx="7500938" cy="11572876"/>
          </a:xfrm>
          <a:prstGeom prst="rect">
            <a:avLst/>
          </a:prstGeom>
        </p:spPr>
        <p:txBody>
          <a:bodyPr lIns="91439" tIns="45719" rIns="91439" bIns="45719" anchor="t">
            <a:noAutofit/>
          </a:bodyPr>
          <a:lstStyle/>
          <a:p>
            <a:endParaRPr/>
          </a:p>
        </p:txBody>
      </p:sp>
      <p:sp>
        <p:nvSpPr>
          <p:cNvPr id="17" name="Текст заголовка"/>
          <p:cNvSpPr txBox="1">
            <a:spLocks noGrp="1"/>
          </p:cNvSpPr>
          <p:nvPr>
            <p:ph type="title"/>
          </p:nvPr>
        </p:nvSpPr>
        <p:spPr>
          <a:xfrm>
            <a:off x="4387453" y="892968"/>
            <a:ext cx="7500938" cy="5607845"/>
          </a:xfrm>
          <a:prstGeom prst="rect">
            <a:avLst/>
          </a:prstGeom>
        </p:spPr>
        <p:txBody>
          <a:bodyPr anchor="b"/>
          <a:lstStyle>
            <a:lvl1pPr>
              <a:defRPr sz="8400"/>
            </a:lvl1pPr>
          </a:lstStyle>
          <a:p>
            <a:r>
              <a:t>Текст заголовка</a:t>
            </a:r>
          </a:p>
        </p:txBody>
      </p:sp>
      <p:sp>
        <p:nvSpPr>
          <p:cNvPr id="18" name="Уровень текста 1…"/>
          <p:cNvSpPr txBox="1">
            <a:spLocks noGrp="1"/>
          </p:cNvSpPr>
          <p:nvPr>
            <p:ph type="body" sz="quarter" idx="1"/>
          </p:nvPr>
        </p:nvSpPr>
        <p:spPr>
          <a:xfrm>
            <a:off x="4387453" y="6697265"/>
            <a:ext cx="7500938" cy="5768579"/>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9"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 вверху">
    <p:spTree>
      <p:nvGrpSpPr>
        <p:cNvPr id="1" name=""/>
        <p:cNvGrpSpPr/>
        <p:nvPr/>
      </p:nvGrpSpPr>
      <p:grpSpPr>
        <a:xfrm>
          <a:off x="0" y="0"/>
          <a:ext cx="0" cy="0"/>
          <a:chOff x="0" y="0"/>
          <a:chExt cx="0" cy="0"/>
        </a:xfrm>
      </p:grpSpPr>
      <p:sp>
        <p:nvSpPr>
          <p:cNvPr id="2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и пункты">
    <p:bg>
      <p:bgPr>
        <a:solidFill>
          <a:srgbClr val="FFFFFF"/>
        </a:solidFill>
        <a:effectLst/>
      </p:bgPr>
    </p:bg>
    <p:spTree>
      <p:nvGrpSpPr>
        <p:cNvPr id="1" name=""/>
        <p:cNvGrpSpPr/>
        <p:nvPr/>
      </p:nvGrpSpPr>
      <p:grpSpPr>
        <a:xfrm>
          <a:off x="0" y="0"/>
          <a:ext cx="0" cy="0"/>
          <a:chOff x="0" y="0"/>
          <a:chExt cx="0" cy="0"/>
        </a:xfrm>
      </p:grpSpPr>
      <p:sp>
        <p:nvSpPr>
          <p:cNvPr id="23" name="Текст заголовка"/>
          <p:cNvSpPr txBox="1">
            <a:spLocks noGrp="1"/>
          </p:cNvSpPr>
          <p:nvPr>
            <p:ph type="title"/>
          </p:nvPr>
        </p:nvSpPr>
        <p:spPr>
          <a:prstGeom prst="rect">
            <a:avLst/>
          </a:prstGeom>
        </p:spPr>
        <p:txBody>
          <a:bodyPr/>
          <a:lstStyle/>
          <a:p>
            <a:r>
              <a:t>Текст заголовка</a:t>
            </a:r>
          </a:p>
        </p:txBody>
      </p:sp>
      <p:sp>
        <p:nvSpPr>
          <p:cNvPr id="24"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Заголовок, пункты и фото">
    <p:bg>
      <p:bgPr>
        <a:solidFill>
          <a:srgbClr val="FFFFFF"/>
        </a:solidFill>
        <a:effectLst/>
      </p:bgPr>
    </p:bg>
    <p:spTree>
      <p:nvGrpSpPr>
        <p:cNvPr id="1" name=""/>
        <p:cNvGrpSpPr/>
        <p:nvPr/>
      </p:nvGrpSpPr>
      <p:grpSpPr>
        <a:xfrm>
          <a:off x="0" y="0"/>
          <a:ext cx="0" cy="0"/>
          <a:chOff x="0" y="0"/>
          <a:chExt cx="0" cy="0"/>
        </a:xfrm>
      </p:grpSpPr>
      <p:sp>
        <p:nvSpPr>
          <p:cNvPr id="27" name="Изображение"/>
          <p:cNvSpPr>
            <a:spLocks noGrp="1"/>
          </p:cNvSpPr>
          <p:nvPr>
            <p:ph type="pic" sz="quarter" idx="13"/>
          </p:nvPr>
        </p:nvSpPr>
        <p:spPr>
          <a:xfrm>
            <a:off x="12495609" y="3661171"/>
            <a:ext cx="7500938" cy="8840392"/>
          </a:xfrm>
          <a:prstGeom prst="rect">
            <a:avLst/>
          </a:prstGeom>
        </p:spPr>
        <p:txBody>
          <a:bodyPr lIns="91439" tIns="45719" rIns="91439" bIns="45719" anchor="t">
            <a:noAutofit/>
          </a:bodyPr>
          <a:lstStyle/>
          <a:p>
            <a:endParaRPr/>
          </a:p>
        </p:txBody>
      </p:sp>
      <p:sp>
        <p:nvSpPr>
          <p:cNvPr id="28" name="Текст заголовка"/>
          <p:cNvSpPr txBox="1">
            <a:spLocks noGrp="1"/>
          </p:cNvSpPr>
          <p:nvPr>
            <p:ph type="title"/>
          </p:nvPr>
        </p:nvSpPr>
        <p:spPr>
          <a:prstGeom prst="rect">
            <a:avLst/>
          </a:prstGeom>
        </p:spPr>
        <p:txBody>
          <a:bodyPr/>
          <a:lstStyle/>
          <a:p>
            <a:r>
              <a:t>Текст заголовка</a:t>
            </a:r>
          </a:p>
        </p:txBody>
      </p:sp>
      <p:sp>
        <p:nvSpPr>
          <p:cNvPr id="29" name="Уровень текста 1…"/>
          <p:cNvSpPr txBox="1">
            <a:spLocks noGrp="1"/>
          </p:cNvSpPr>
          <p:nvPr>
            <p:ph type="body" sz="quarter" idx="1"/>
          </p:nvPr>
        </p:nvSpPr>
        <p:spPr>
          <a:xfrm>
            <a:off x="4387453" y="3661171"/>
            <a:ext cx="7500938" cy="8840392"/>
          </a:xfrm>
          <a:prstGeom prst="rect">
            <a:avLst/>
          </a:prstGeom>
        </p:spPr>
        <p:txBody>
          <a:bodyPr/>
          <a:lstStyle>
            <a:lvl1pPr marL="465364" indent="-465364">
              <a:spcBef>
                <a:spcPts val="4500"/>
              </a:spcBef>
              <a:defRPr sz="3800"/>
            </a:lvl1pPr>
            <a:lvl2pPr marL="808264" indent="-465364">
              <a:spcBef>
                <a:spcPts val="4500"/>
              </a:spcBef>
              <a:defRPr sz="3800"/>
            </a:lvl2pPr>
            <a:lvl3pPr marL="1151164" indent="-465364">
              <a:spcBef>
                <a:spcPts val="4500"/>
              </a:spcBef>
              <a:defRPr sz="3800"/>
            </a:lvl3pPr>
            <a:lvl4pPr marL="1494064" indent="-465364">
              <a:spcBef>
                <a:spcPts val="4500"/>
              </a:spcBef>
              <a:defRPr sz="3800"/>
            </a:lvl4pPr>
            <a:lvl5pPr marL="1836964" indent="-465364">
              <a:spcBef>
                <a:spcPts val="4500"/>
              </a:spcBef>
              <a:defRPr sz="3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Пункты">
    <p:bg>
      <p:bgPr>
        <a:solidFill>
          <a:srgbClr val="FFFFFF"/>
        </a:solidFill>
        <a:effectLst/>
      </p:bgPr>
    </p:bg>
    <p:spTree>
      <p:nvGrpSpPr>
        <p:cNvPr id="1" name=""/>
        <p:cNvGrpSpPr/>
        <p:nvPr/>
      </p:nvGrpSpPr>
      <p:grpSpPr>
        <a:xfrm>
          <a:off x="0" y="0"/>
          <a:ext cx="0" cy="0"/>
          <a:chOff x="0" y="0"/>
          <a:chExt cx="0" cy="0"/>
        </a:xfrm>
      </p:grpSpPr>
      <p:sp>
        <p:nvSpPr>
          <p:cNvPr id="32" name="Уровень текста 1…"/>
          <p:cNvSpPr txBox="1">
            <a:spLocks noGrp="1"/>
          </p:cNvSpPr>
          <p:nvPr>
            <p:ph type="body" idx="1"/>
          </p:nvPr>
        </p:nvSpPr>
        <p:spPr>
          <a:xfrm>
            <a:off x="4387453" y="1785937"/>
            <a:ext cx="15609094" cy="10144126"/>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Фото — 3 шт.">
    <p:bg>
      <p:bgPr>
        <a:solidFill>
          <a:srgbClr val="FFFFFF"/>
        </a:solidFill>
        <a:effectLst/>
      </p:bgPr>
    </p:bg>
    <p:spTree>
      <p:nvGrpSpPr>
        <p:cNvPr id="1" name=""/>
        <p:cNvGrpSpPr/>
        <p:nvPr/>
      </p:nvGrpSpPr>
      <p:grpSpPr>
        <a:xfrm>
          <a:off x="0" y="0"/>
          <a:ext cx="0" cy="0"/>
          <a:chOff x="0" y="0"/>
          <a:chExt cx="0" cy="0"/>
        </a:xfrm>
      </p:grpSpPr>
      <p:sp>
        <p:nvSpPr>
          <p:cNvPr id="35" name="Изображение"/>
          <p:cNvSpPr>
            <a:spLocks noGrp="1"/>
          </p:cNvSpPr>
          <p:nvPr>
            <p:ph type="pic" sz="quarter" idx="13"/>
          </p:nvPr>
        </p:nvSpPr>
        <p:spPr>
          <a:xfrm>
            <a:off x="12495609" y="7161609"/>
            <a:ext cx="7500938" cy="5304235"/>
          </a:xfrm>
          <a:prstGeom prst="rect">
            <a:avLst/>
          </a:prstGeom>
        </p:spPr>
        <p:txBody>
          <a:bodyPr lIns="91439" tIns="45719" rIns="91439" bIns="45719" anchor="t">
            <a:noAutofit/>
          </a:bodyPr>
          <a:lstStyle/>
          <a:p>
            <a:endParaRPr/>
          </a:p>
        </p:txBody>
      </p:sp>
      <p:sp>
        <p:nvSpPr>
          <p:cNvPr id="36" name="Изображение"/>
          <p:cNvSpPr>
            <a:spLocks noGrp="1"/>
          </p:cNvSpPr>
          <p:nvPr>
            <p:ph type="pic" sz="quarter" idx="14"/>
          </p:nvPr>
        </p:nvSpPr>
        <p:spPr>
          <a:xfrm>
            <a:off x="12504353" y="1250156"/>
            <a:ext cx="7500939" cy="5304235"/>
          </a:xfrm>
          <a:prstGeom prst="rect">
            <a:avLst/>
          </a:prstGeom>
        </p:spPr>
        <p:txBody>
          <a:bodyPr lIns="91439" tIns="45719" rIns="91439" bIns="45719" anchor="t">
            <a:noAutofit/>
          </a:bodyPr>
          <a:lstStyle/>
          <a:p>
            <a:endParaRPr/>
          </a:p>
        </p:txBody>
      </p:sp>
      <p:sp>
        <p:nvSpPr>
          <p:cNvPr id="37" name="Изображение"/>
          <p:cNvSpPr>
            <a:spLocks noGrp="1"/>
          </p:cNvSpPr>
          <p:nvPr>
            <p:ph type="pic" sz="half" idx="15"/>
          </p:nvPr>
        </p:nvSpPr>
        <p:spPr>
          <a:xfrm>
            <a:off x="4387453" y="1250156"/>
            <a:ext cx="7500938" cy="11215688"/>
          </a:xfrm>
          <a:prstGeom prst="rect">
            <a:avLst/>
          </a:prstGeom>
        </p:spPr>
        <p:txBody>
          <a:bodyPr lIns="91439" tIns="45719" rIns="91439" bIns="45719" anchor="t">
            <a:noAutofit/>
          </a:bodyPr>
          <a:lstStyle/>
          <a:p>
            <a:endParaRPr/>
          </a:p>
        </p:txBody>
      </p:sp>
      <p:sp>
        <p:nvSpPr>
          <p:cNvPr id="3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53957"/>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4387453" y="625078"/>
            <a:ext cx="15609094" cy="30360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normAutofit/>
          </a:bodyPr>
          <a:lstStyle/>
          <a:p>
            <a:r>
              <a:t>Текст заголовка</a:t>
            </a:r>
          </a:p>
        </p:txBody>
      </p:sp>
      <p:sp>
        <p:nvSpPr>
          <p:cNvPr id="3" name="Уровень текста 1…"/>
          <p:cNvSpPr txBox="1">
            <a:spLocks noGrp="1"/>
          </p:cNvSpPr>
          <p:nvPr>
            <p:ph type="body" idx="1"/>
          </p:nvPr>
        </p:nvSpPr>
        <p:spPr>
          <a:xfrm>
            <a:off x="4387453" y="3661171"/>
            <a:ext cx="15609094" cy="88403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11935814" y="13010554"/>
            <a:ext cx="494513" cy="511176"/>
          </a:xfrm>
          <a:prstGeom prst="rect">
            <a:avLst/>
          </a:prstGeom>
          <a:ln w="12700">
            <a:miter lim="400000"/>
          </a:ln>
        </p:spPr>
        <p:txBody>
          <a:bodyPr wrap="none" lIns="71437" tIns="71437" rIns="71437" bIns="71437">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1pPr>
      <a:lvl2pPr marL="0" marR="0" indent="2286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2pPr>
      <a:lvl3pPr marL="0" marR="0" indent="4572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3pPr>
      <a:lvl4pPr marL="0" marR="0" indent="6858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4pPr>
      <a:lvl5pPr marL="0" marR="0" indent="9144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5pPr>
      <a:lvl6pPr marL="0" marR="0" indent="11430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6pPr>
      <a:lvl7pPr marL="0" marR="0" indent="13716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7pPr>
      <a:lvl8pPr marL="0" marR="0" indent="16002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8pPr>
      <a:lvl9pPr marL="0" marR="0" indent="1828800" algn="ctr" defTabSz="821531"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j-lt"/>
          <a:ea typeface="+mj-ea"/>
          <a:cs typeface="+mj-cs"/>
          <a:sym typeface="Helvetica Light"/>
        </a:defRPr>
      </a:lvl9pPr>
    </p:titleStyle>
    <p:bodyStyle>
      <a:lvl1pPr marL="617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1pPr>
      <a:lvl2pPr marL="1061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2pPr>
      <a:lvl3pPr marL="1506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3pPr>
      <a:lvl4pPr marL="1950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4pPr>
      <a:lvl5pPr marL="2395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5pPr>
      <a:lvl6pPr marL="2839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6pPr>
      <a:lvl7pPr marL="3284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7pPr>
      <a:lvl8pPr marL="37288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8pPr>
      <a:lvl9pPr marL="4173361" marR="0" indent="-617361" algn="l" defTabSz="821531" rtl="0" latinLnBrk="0">
        <a:lnSpc>
          <a:spcPct val="100000"/>
        </a:lnSpc>
        <a:spcBef>
          <a:spcPts val="5900"/>
        </a:spcBef>
        <a:spcAft>
          <a:spcPts val="0"/>
        </a:spcAft>
        <a:buClrTx/>
        <a:buSzPct val="75000"/>
        <a:buFontTx/>
        <a:buChar char="•"/>
        <a:tabLst/>
        <a:defRPr sz="5000" b="0" i="0" u="none" strike="noStrike" cap="none" spc="0" baseline="0">
          <a:ln>
            <a:noFill/>
          </a:ln>
          <a:solidFill>
            <a:srgbClr val="000000"/>
          </a:solidFill>
          <a:uFillTx/>
          <a:latin typeface="+mj-lt"/>
          <a:ea typeface="+mj-ea"/>
          <a:cs typeface="+mj-cs"/>
          <a:sym typeface="Helvetica Light"/>
        </a:defRPr>
      </a:lvl9pPr>
    </p:bodyStyle>
    <p:otherStyle>
      <a:lvl1pPr marL="0" marR="0" indent="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1531"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Линия"/>
          <p:cNvSpPr/>
          <p:nvPr/>
        </p:nvSpPr>
        <p:spPr>
          <a:xfrm flipV="1">
            <a:off x="10370343" y="1604166"/>
            <a:ext cx="1" cy="2777349"/>
          </a:xfrm>
          <a:prstGeom prst="line">
            <a:avLst/>
          </a:prstGeom>
          <a:ln w="12700">
            <a:solidFill>
              <a:srgbClr val="FFFFFF"/>
            </a:solidFill>
            <a:miter lim="400000"/>
          </a:ln>
        </p:spPr>
        <p:txBody>
          <a:bodyPr lIns="71437" tIns="71437" rIns="71437" bIns="71437" anchor="ctr"/>
          <a:lstStyle/>
          <a:p>
            <a:pPr>
              <a:defRPr sz="3200"/>
            </a:pPr>
            <a:endParaRPr/>
          </a:p>
        </p:txBody>
      </p:sp>
      <p:sp>
        <p:nvSpPr>
          <p:cNvPr id="52" name="Очень крутой…"/>
          <p:cNvSpPr txBox="1"/>
          <p:nvPr/>
        </p:nvSpPr>
        <p:spPr>
          <a:xfrm>
            <a:off x="6160950" y="649095"/>
            <a:ext cx="9443425" cy="41560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lstStyle/>
          <a:p>
            <a:pPr algn="l">
              <a:defRPr sz="7000" b="1" cap="all">
                <a:solidFill>
                  <a:srgbClr val="253957"/>
                </a:solidFill>
                <a:latin typeface="+mn-lt"/>
                <a:ea typeface="+mn-ea"/>
                <a:cs typeface="+mn-cs"/>
                <a:sym typeface="Arial Narrow"/>
              </a:defRPr>
            </a:pPr>
            <a:endParaRPr lang="en-US" dirty="0"/>
          </a:p>
        </p:txBody>
      </p:sp>
      <p:sp>
        <p:nvSpPr>
          <p:cNvPr id="53" name="Очень крутой подзаголовок презентации"/>
          <p:cNvSpPr txBox="1"/>
          <p:nvPr/>
        </p:nvSpPr>
        <p:spPr>
          <a:xfrm>
            <a:off x="7116915" y="8929563"/>
            <a:ext cx="9443424" cy="25392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lvl1pPr algn="l">
              <a:defRPr sz="4200">
                <a:solidFill>
                  <a:srgbClr val="253957"/>
                </a:solidFill>
                <a:latin typeface="+mn-lt"/>
                <a:ea typeface="+mn-ea"/>
                <a:cs typeface="+mn-cs"/>
                <a:sym typeface="Arial Narrow"/>
              </a:defRPr>
            </a:lvl1pPr>
          </a:lstStyle>
          <a:p>
            <a:pPr marL="252095" algn="r">
              <a:lnSpc>
                <a:spcPct val="150000"/>
              </a:lnSpc>
              <a:spcAft>
                <a:spcPts val="1000"/>
              </a:spcAft>
            </a:pPr>
            <a:r>
              <a:rPr lang="en-US" sz="4400" b="1" dirty="0">
                <a:solidFill>
                  <a:srgbClr val="000000"/>
                </a:solidFill>
                <a:effectLst/>
                <a:latin typeface="Times New Roman" panose="02020603050405020304" pitchFamily="18" charset="0"/>
                <a:ea typeface="Calibri" panose="020F0502020204030204" pitchFamily="34" charset="0"/>
              </a:rPr>
              <a:t>Nataliya N. Matveeva</a:t>
            </a:r>
            <a:endParaRPr lang="ru-RU" sz="4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52095" algn="r">
              <a:lnSpc>
                <a:spcPct val="150000"/>
              </a:lnSpc>
              <a:spcAft>
                <a:spcPts val="1000"/>
              </a:spcAft>
            </a:pPr>
            <a:r>
              <a:rPr lang="en-US" sz="4400" b="1" dirty="0">
                <a:effectLst/>
                <a:latin typeface="Times New Roman" panose="02020603050405020304" pitchFamily="18" charset="0"/>
                <a:ea typeface="Calibri" panose="020F0502020204030204" pitchFamily="34" charset="0"/>
                <a:cs typeface="Times New Roman" panose="02020603050405020304" pitchFamily="18" charset="0"/>
              </a:rPr>
              <a:t>Maria E</a:t>
            </a:r>
            <a:r>
              <a:rPr lang="ru-RU" sz="4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effectLst/>
                <a:latin typeface="Times New Roman" panose="02020603050405020304" pitchFamily="18" charset="0"/>
                <a:ea typeface="Calibri" panose="020F0502020204030204" pitchFamily="34" charset="0"/>
                <a:cs typeface="Times New Roman" panose="02020603050405020304" pitchFamily="18" charset="0"/>
              </a:rPr>
              <a:t>Loshkareva</a:t>
            </a:r>
            <a:endParaRPr lang="ru-RU" sz="4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52095" algn="r">
              <a:lnSpc>
                <a:spcPct val="150000"/>
              </a:lnSpc>
              <a:spcAft>
                <a:spcPts val="1000"/>
              </a:spcAft>
            </a:pPr>
            <a:endParaRPr lang="ru-RU" sz="4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52095" algn="r">
              <a:lnSpc>
                <a:spcPct val="150000"/>
              </a:lnSpc>
              <a:spcAft>
                <a:spcPts val="1000"/>
              </a:spcAft>
            </a:pP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Изображение" descr="Изображение"/>
          <p:cNvPicPr>
            <a:picLocks noChangeAspect="1"/>
          </p:cNvPicPr>
          <p:nvPr/>
        </p:nvPicPr>
        <p:blipFill>
          <a:blip r:embed="rId2"/>
          <a:stretch>
            <a:fillRect/>
          </a:stretch>
        </p:blipFill>
        <p:spPr>
          <a:xfrm>
            <a:off x="1506855" y="1330739"/>
            <a:ext cx="2166348" cy="2792805"/>
          </a:xfrm>
          <a:prstGeom prst="rect">
            <a:avLst/>
          </a:prstGeom>
          <a:ln w="12700">
            <a:miter lim="400000"/>
          </a:ln>
        </p:spPr>
      </p:pic>
      <p:sp>
        <p:nvSpPr>
          <p:cNvPr id="10" name="TextBox 9">
            <a:extLst>
              <a:ext uri="{FF2B5EF4-FFF2-40B4-BE49-F238E27FC236}">
                <a16:creationId xmlns:a16="http://schemas.microsoft.com/office/drawing/2014/main" id="{C0E6802D-AC2A-4753-8726-39A8131F26CD}"/>
              </a:ext>
            </a:extLst>
          </p:cNvPr>
          <p:cNvSpPr txBox="1"/>
          <p:nvPr/>
        </p:nvSpPr>
        <p:spPr>
          <a:xfrm>
            <a:off x="5798127" y="649095"/>
            <a:ext cx="17435945" cy="7083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n-US" sz="5400" b="1" dirty="0">
                <a:effectLst/>
                <a:latin typeface="Times New Roman" panose="02020603050405020304" pitchFamily="18" charset="0"/>
                <a:ea typeface="Calibri" panose="020F0502020204030204" pitchFamily="34" charset="0"/>
              </a:rPr>
              <a:t>Applying social network analysis (SNA) to the historical narrative of a politically fragmented region (on the example of Brut y </a:t>
            </a:r>
            <a:r>
              <a:rPr lang="en-US" sz="5400" b="1" dirty="0" err="1">
                <a:effectLst/>
                <a:latin typeface="Times New Roman" panose="02020603050405020304" pitchFamily="18" charset="0"/>
                <a:ea typeface="Calibri" panose="020F0502020204030204" pitchFamily="34" charset="0"/>
              </a:rPr>
              <a:t>Tywysogyon</a:t>
            </a:r>
            <a:r>
              <a:rPr lang="en-US" sz="5400" b="1" dirty="0">
                <a:effectLst/>
                <a:latin typeface="Times New Roman" panose="02020603050405020304" pitchFamily="18" charset="0"/>
                <a:ea typeface="Calibri" panose="020F0502020204030204" pitchFamily="34" charset="0"/>
              </a:rPr>
              <a:t> or The Chronicle of the Princes).</a:t>
            </a:r>
            <a:endParaRPr lang="ru-RU" sz="5400" b="1" dirty="0">
              <a:effectLst/>
              <a:latin typeface="Times New Roman" panose="02020603050405020304" pitchFamily="18" charset="0"/>
              <a:ea typeface="Calibri" panose="020F0502020204030204" pitchFamily="34" charset="0"/>
            </a:endParaRPr>
          </a:p>
          <a:p>
            <a:pPr marL="252095" algn="just">
              <a:lnSpc>
                <a:spcPct val="150000"/>
              </a:lnSpc>
              <a:spcAft>
                <a:spcPts val="1000"/>
              </a:spcAft>
            </a:pPr>
            <a:r>
              <a:rPr lang="ru-RU" sz="4000" b="1" dirty="0">
                <a:effectLst/>
                <a:latin typeface="Times New Roman" panose="02020603050405020304" pitchFamily="18" charset="0"/>
                <a:ea typeface="Calibri" panose="020F0502020204030204" pitchFamily="34" charset="0"/>
                <a:cs typeface="Times New Roman" panose="02020603050405020304" pitchFamily="18" charset="0"/>
              </a:rPr>
              <a:t>Опыт применения сетевого анализа (</a:t>
            </a: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SNA</a:t>
            </a:r>
            <a:r>
              <a:rPr lang="ru-RU" sz="4000" b="1" dirty="0">
                <a:effectLst/>
                <a:latin typeface="Times New Roman" panose="02020603050405020304" pitchFamily="18" charset="0"/>
                <a:ea typeface="Calibri" panose="020F0502020204030204" pitchFamily="34" charset="0"/>
                <a:cs typeface="Times New Roman" panose="02020603050405020304" pitchFamily="18" charset="0"/>
              </a:rPr>
              <a:t>) в историческом нарративе </a:t>
            </a:r>
            <a:r>
              <a:rPr lang="ru-RU" sz="4000" b="1" dirty="0" err="1">
                <a:effectLst/>
                <a:latin typeface="Times New Roman" panose="02020603050405020304" pitchFamily="18" charset="0"/>
                <a:ea typeface="Calibri" panose="020F0502020204030204" pitchFamily="34" charset="0"/>
                <a:cs typeface="Times New Roman" panose="02020603050405020304" pitchFamily="18" charset="0"/>
              </a:rPr>
              <a:t>полисубъектного</a:t>
            </a:r>
            <a:r>
              <a:rPr lang="ru-RU" sz="4000" b="1" dirty="0">
                <a:effectLst/>
                <a:latin typeface="Times New Roman" panose="02020603050405020304" pitchFamily="18" charset="0"/>
                <a:ea typeface="Calibri" panose="020F0502020204030204" pitchFamily="34" charset="0"/>
                <a:cs typeface="Times New Roman" panose="02020603050405020304" pitchFamily="18" charset="0"/>
              </a:rPr>
              <a:t> региона (на примере валлийской хроники </a:t>
            </a: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Brut y </a:t>
            </a:r>
            <a:r>
              <a:rPr lang="en-US" sz="4000" b="1" dirty="0" err="1">
                <a:effectLst/>
                <a:latin typeface="Times New Roman" panose="02020603050405020304" pitchFamily="18" charset="0"/>
                <a:ea typeface="Calibri" panose="020F0502020204030204" pitchFamily="34" charset="0"/>
                <a:cs typeface="Times New Roman" panose="02020603050405020304" pitchFamily="18" charset="0"/>
              </a:rPr>
              <a:t>Tywysogyon</a:t>
            </a:r>
            <a:r>
              <a:rPr lang="ru-RU" sz="40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07280" y="5286014"/>
            <a:ext cx="22169440" cy="7809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2" spcCol="1076157"/>
          <a:lstStyle/>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r>
              <a:rPr lang="en-US" sz="4400" dirty="0">
                <a:effectLst/>
                <a:latin typeface="Times New Roman" panose="02020603050405020304" pitchFamily="18" charset="0"/>
                <a:ea typeface="Calibri" panose="020F0502020204030204" pitchFamily="34" charset="0"/>
              </a:rPr>
              <a:t>Traditionally, the English conquest of Wales is explained by the political fragmentation of the region and, as an inevitable consequence, military-political vulnerability. </a:t>
            </a:r>
            <a:endParaRPr lang="ru-RU" sz="4400" dirty="0">
              <a:effectLst/>
              <a:latin typeface="Times New Roman" panose="02020603050405020304" pitchFamily="18" charset="0"/>
              <a:ea typeface="Calibri" panose="020F0502020204030204" pitchFamily="34" charset="0"/>
            </a:endParaRPr>
          </a:p>
          <a:p>
            <a:pPr algn="just">
              <a:spcBef>
                <a:spcPts val="2800"/>
              </a:spcBef>
              <a:defRPr sz="2800">
                <a:solidFill>
                  <a:srgbClr val="253957"/>
                </a:solidFill>
                <a:latin typeface="+mn-lt"/>
                <a:ea typeface="+mn-ea"/>
                <a:cs typeface="+mn-cs"/>
                <a:sym typeface="Arial Narrow"/>
              </a:defRPr>
            </a:pPr>
            <a:r>
              <a:rPr lang="en-US" sz="4400" dirty="0">
                <a:latin typeface="Times New Roman" panose="02020603050405020304" pitchFamily="18" charset="0"/>
                <a:ea typeface="Calibri" panose="020F0502020204030204" pitchFamily="34" charset="0"/>
              </a:rPr>
              <a:t>C</a:t>
            </a:r>
            <a:r>
              <a:rPr lang="en-US" sz="4400" dirty="0">
                <a:effectLst/>
                <a:latin typeface="Times New Roman" panose="02020603050405020304" pitchFamily="18" charset="0"/>
                <a:ea typeface="Calibri" panose="020F0502020204030204" pitchFamily="34" charset="0"/>
              </a:rPr>
              <a:t>onstruction of networks demonstrates that Wales was conquered as a formally united principality, weakened not so much by the internal confrontation but by the external pressure.</a:t>
            </a:r>
            <a:r>
              <a:rPr lang="ru-RU" sz="4400" dirty="0">
                <a:effectLst/>
                <a:latin typeface="Times New Roman" panose="02020603050405020304" pitchFamily="18" charset="0"/>
                <a:ea typeface="Calibri" panose="020F0502020204030204" pitchFamily="34" charset="0"/>
              </a:rPr>
              <a:t> </a:t>
            </a:r>
            <a:endParaRPr lang="en-US" sz="4400" dirty="0">
              <a:effectLst/>
              <a:latin typeface="Times New Roman" panose="02020603050405020304" pitchFamily="18" charset="0"/>
              <a:ea typeface="Calibri" panose="020F0502020204030204" pitchFamily="34" charset="0"/>
            </a:endParaRPr>
          </a:p>
          <a:p>
            <a:pPr algn="just">
              <a:spcBef>
                <a:spcPts val="2800"/>
              </a:spcBef>
              <a:defRPr sz="2800">
                <a:solidFill>
                  <a:srgbClr val="253957"/>
                </a:solidFill>
                <a:latin typeface="+mn-lt"/>
                <a:ea typeface="+mn-ea"/>
                <a:cs typeface="+mn-cs"/>
                <a:sym typeface="Arial Narrow"/>
              </a:defRPr>
            </a:pPr>
            <a:endParaRPr lang="en-US" sz="44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2800"/>
              </a:spcBef>
              <a:defRPr sz="2800">
                <a:solidFill>
                  <a:srgbClr val="253957"/>
                </a:solidFill>
                <a:latin typeface="+mn-lt"/>
                <a:ea typeface="+mn-ea"/>
                <a:cs typeface="+mn-cs"/>
                <a:sym typeface="Arial Narrow"/>
              </a:defRPr>
            </a:pPr>
            <a:endParaRPr lang="en-US" sz="4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2800"/>
              </a:spcBef>
              <a:defRPr sz="2800">
                <a:solidFill>
                  <a:srgbClr val="253957"/>
                </a:solidFill>
                <a:latin typeface="+mn-lt"/>
                <a:ea typeface="+mn-ea"/>
                <a:cs typeface="+mn-cs"/>
                <a:sym typeface="Arial Narrow"/>
              </a:defRPr>
            </a:pPr>
            <a:endParaRPr lang="en-US" sz="4400" dirty="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2800"/>
              </a:spcBef>
              <a:defRPr sz="2800">
                <a:solidFill>
                  <a:srgbClr val="253957"/>
                </a:solidFill>
                <a:latin typeface="+mn-lt"/>
                <a:ea typeface="+mn-ea"/>
                <a:cs typeface="+mn-cs"/>
                <a:sym typeface="Arial Narrow"/>
              </a:defRPr>
            </a:pPr>
            <a:r>
              <a:rPr lang="ru-RU" sz="4400" dirty="0">
                <a:effectLst/>
                <a:latin typeface="Times New Roman" panose="02020603050405020304" pitchFamily="18" charset="0"/>
                <a:ea typeface="Calibri" panose="020F0502020204030204" pitchFamily="34" charset="0"/>
                <a:cs typeface="Times New Roman" panose="02020603050405020304" pitchFamily="18" charset="0"/>
              </a:rPr>
              <a:t>Традиционно завоевание Уэльса объясняется политической раздробленностью региона и, как следствие военно-политической уязвимостью. </a:t>
            </a:r>
          </a:p>
          <a:p>
            <a:pPr algn="just">
              <a:spcBef>
                <a:spcPts val="2800"/>
              </a:spcBef>
              <a:defRPr sz="2800">
                <a:solidFill>
                  <a:srgbClr val="253957"/>
                </a:solidFill>
                <a:latin typeface="+mn-lt"/>
                <a:ea typeface="+mn-ea"/>
                <a:cs typeface="+mn-cs"/>
                <a:sym typeface="Arial Narrow"/>
              </a:defRPr>
            </a:pPr>
            <a:r>
              <a:rPr lang="ru-RU" sz="4400" dirty="0">
                <a:latin typeface="Times New Roman" panose="02020603050405020304" pitchFamily="18" charset="0"/>
                <a:ea typeface="Calibri" panose="020F0502020204030204" pitchFamily="34" charset="0"/>
                <a:cs typeface="Times New Roman" panose="02020603050405020304" pitchFamily="18" charset="0"/>
              </a:rPr>
              <a:t>П</a:t>
            </a:r>
            <a:r>
              <a:rPr lang="ru-RU" sz="4400" dirty="0">
                <a:effectLst/>
                <a:latin typeface="Times New Roman" panose="02020603050405020304" pitchFamily="18" charset="0"/>
                <a:ea typeface="Calibri" panose="020F0502020204030204" pitchFamily="34" charset="0"/>
                <a:cs typeface="Times New Roman" panose="02020603050405020304" pitchFamily="18" charset="0"/>
              </a:rPr>
              <a:t>остроение сетей демонстрирует, что завоевано Англией было формально объединенное княжество, ослабляемое не столько  внутренним противостоянием, сколько  внешним давлением.</a:t>
            </a:r>
            <a:endParaRPr lang="ru-RU" sz="44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endParaRPr kumimoji="0" lang="ru-RU" sz="4400" b="0" i="0" u="none" strike="noStrike" kern="0" cap="none" spc="0" normalizeH="0" baseline="0" noProof="0" dirty="0">
              <a:ln>
                <a:noFill/>
              </a:ln>
              <a:solidFill>
                <a:srgbClr val="253957"/>
              </a:solidFill>
              <a:effectLst/>
              <a:uLnTx/>
              <a:uFillTx/>
              <a:latin typeface="Times New Roman" panose="02020603050405020304" pitchFamily="18" charset="0"/>
              <a:ea typeface="Calibri" panose="020F0502020204030204" pitchFamily="34" charset="0"/>
              <a:sym typeface="Arial Narrow"/>
            </a:endParaRPr>
          </a:p>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endParaRPr kumimoji="0" lang="ru-RU" sz="4400" b="0" i="0" u="none" strike="noStrike" kern="0" cap="none" spc="0" normalizeH="0" baseline="0" noProof="0" dirty="0">
              <a:ln>
                <a:noFill/>
              </a:ln>
              <a:solidFill>
                <a:srgbClr val="253957"/>
              </a:solidFill>
              <a:effectLst/>
              <a:uLnTx/>
              <a:uFillTx/>
              <a:latin typeface="Times New Roman" panose="02020603050405020304" pitchFamily="18" charset="0"/>
              <a:ea typeface="Calibri" panose="020F0502020204030204" pitchFamily="34" charset="0"/>
              <a:sym typeface="Arial Narrow"/>
            </a:endParaRPr>
          </a:p>
        </p:txBody>
      </p:sp>
      <p:sp>
        <p:nvSpPr>
          <p:cNvPr id="66"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0" marR="0" lvl="0" indent="0" algn="l" defTabSz="821531" rtl="0" eaLnBrk="1" fontAlgn="auto" latinLnBrk="0" hangingPunct="0">
              <a:lnSpc>
                <a:spcPct val="100000"/>
              </a:lnSpc>
              <a:spcBef>
                <a:spcPts val="0"/>
              </a:spcBef>
              <a:spcAft>
                <a:spcPts val="0"/>
              </a:spcAft>
              <a:buClrTx/>
              <a:buSzTx/>
              <a:buFontTx/>
              <a:buNone/>
              <a:tabLst/>
              <a:defRPr sz="3000">
                <a:solidFill>
                  <a:srgbClr val="253957"/>
                </a:solidFill>
                <a:latin typeface="+mn-lt"/>
                <a:ea typeface="+mn-ea"/>
                <a:cs typeface="+mn-cs"/>
                <a:sym typeface="Arial Narrow"/>
              </a:defRPr>
            </a:pPr>
            <a:endParaRPr kumimoji="0" lang="en-US" sz="4200" b="0" i="0" u="none" strike="noStrike" kern="0" cap="none" spc="0" normalizeH="0" baseline="0" noProof="0" dirty="0">
              <a:ln>
                <a:noFill/>
              </a:ln>
              <a:solidFill>
                <a:srgbClr val="253957"/>
              </a:solidFill>
              <a:effectLst/>
              <a:uLnTx/>
              <a:uFillTx/>
              <a:latin typeface="Arial Narrow" charset="0"/>
              <a:ea typeface="Arial Narrow" charset="0"/>
              <a:cs typeface="Arial Narrow" charset="0"/>
              <a:sym typeface="Arial Narrow"/>
            </a:endParaRPr>
          </a:p>
        </p:txBody>
      </p:sp>
      <p:sp>
        <p:nvSpPr>
          <p:cNvPr id="67" name="Заголовок основного текста"/>
          <p:cNvSpPr txBox="1"/>
          <p:nvPr/>
        </p:nvSpPr>
        <p:spPr>
          <a:xfrm>
            <a:off x="1107280" y="5820994"/>
            <a:ext cx="16073439"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marL="0" marR="0" lvl="0" indent="0" algn="l" defTabSz="821531" rtl="0" eaLnBrk="1" fontAlgn="auto" latinLnBrk="0" hangingPunct="0">
              <a:lnSpc>
                <a:spcPct val="100000"/>
              </a:lnSpc>
              <a:spcBef>
                <a:spcPts val="0"/>
              </a:spcBef>
              <a:spcAft>
                <a:spcPts val="0"/>
              </a:spcAft>
              <a:buClrTx/>
              <a:buSzTx/>
              <a:buFontTx/>
              <a:buNone/>
              <a:tabLst/>
              <a:defRPr/>
            </a:pPr>
            <a:endParaRPr kumimoji="0" lang="en-US" sz="4200" b="1" i="0" u="none" strike="noStrike" kern="0" cap="none" spc="0" normalizeH="0" baseline="0" noProof="0" dirty="0">
              <a:ln>
                <a:noFill/>
              </a:ln>
              <a:solidFill>
                <a:srgbClr val="253957"/>
              </a:solidFill>
              <a:effectLst/>
              <a:uLnTx/>
              <a:uFillTx/>
              <a:latin typeface="Arial Narrow"/>
              <a:sym typeface="Arial Narrow"/>
            </a:endParaRPr>
          </a:p>
        </p:txBody>
      </p:sp>
      <p:sp>
        <p:nvSpPr>
          <p:cNvPr id="68"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marL="0" marR="0" lvl="0" indent="0" algn="ctr" defTabSz="821531" rtl="0" eaLnBrk="1" fontAlgn="auto" latinLnBrk="0" hangingPunct="0">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000000"/>
              </a:solidFill>
              <a:effectLst/>
              <a:uLnTx/>
              <a:uFillTx/>
              <a:latin typeface="Helvetica Light"/>
              <a:sym typeface="Helvetica Light"/>
            </a:endParaRPr>
          </a:p>
        </p:txBody>
      </p:sp>
      <p:sp>
        <p:nvSpPr>
          <p:cNvPr id="8"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pPr marL="0" marR="0" lvl="0" indent="0" algn="r" defTabSz="821531" rtl="0" eaLnBrk="1"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253957"/>
              </a:solidFill>
              <a:effectLst/>
              <a:uLnTx/>
              <a:uFillTx/>
              <a:latin typeface="Arial Narrow"/>
              <a:sym typeface="Arial Narrow"/>
            </a:endParaRPr>
          </a:p>
        </p:txBody>
      </p:sp>
      <p:pic>
        <p:nvPicPr>
          <p:cNvPr id="9" name="Изображение" descr="Изображение"/>
          <p:cNvPicPr>
            <a:picLocks noChangeAspect="1"/>
          </p:cNvPicPr>
          <p:nvPr/>
        </p:nvPicPr>
        <p:blipFill>
          <a:blip r:embed="rId2"/>
          <a:stretch>
            <a:fillRect/>
          </a:stretch>
        </p:blipFill>
        <p:spPr>
          <a:xfrm>
            <a:off x="1211199" y="620465"/>
            <a:ext cx="1214985" cy="1214985"/>
          </a:xfrm>
          <a:prstGeom prst="rect">
            <a:avLst/>
          </a:prstGeom>
          <a:ln w="12700">
            <a:miter lim="400000"/>
          </a:ln>
        </p:spPr>
      </p:pic>
      <p:sp>
        <p:nvSpPr>
          <p:cNvPr id="11" name="Очень крутой заголовок…">
            <a:extLst>
              <a:ext uri="{FF2B5EF4-FFF2-40B4-BE49-F238E27FC236}">
                <a16:creationId xmlns:a16="http://schemas.microsoft.com/office/drawing/2014/main" id="{15B4633C-55FC-473D-99AC-FFF952389816}"/>
              </a:ext>
            </a:extLst>
          </p:cNvPr>
          <p:cNvSpPr txBox="1"/>
          <p:nvPr/>
        </p:nvSpPr>
        <p:spPr>
          <a:xfrm>
            <a:off x="1209449" y="2980217"/>
            <a:ext cx="21495711"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endPar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endParaRPr>
          </a:p>
        </p:txBody>
      </p:sp>
      <p:sp>
        <p:nvSpPr>
          <p:cNvPr id="12" name="Очень крутой заголовок…">
            <a:extLst>
              <a:ext uri="{FF2B5EF4-FFF2-40B4-BE49-F238E27FC236}">
                <a16:creationId xmlns:a16="http://schemas.microsoft.com/office/drawing/2014/main" id="{10124305-F2A2-4502-921E-239C898B6E2C}"/>
              </a:ext>
            </a:extLst>
          </p:cNvPr>
          <p:cNvSpPr txBox="1"/>
          <p:nvPr/>
        </p:nvSpPr>
        <p:spPr>
          <a:xfrm>
            <a:off x="1209448" y="2972786"/>
            <a:ext cx="21495711"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5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sym typeface="Helvetica Light"/>
              </a:rPr>
              <a:t>Applying social network analysis (SNA) to the historical narrative of a politically fragmented region (Wales 1193–1282)</a:t>
            </a:r>
            <a:endPar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endParaRPr>
          </a:p>
        </p:txBody>
      </p:sp>
    </p:spTree>
    <p:extLst>
      <p:ext uri="{BB962C8B-B14F-4D97-AF65-F5344CB8AC3E}">
        <p14:creationId xmlns:p14="http://schemas.microsoft.com/office/powerpoint/2010/main" val="310360240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Адрес: ТехтТехтТехтТехтТехтТехтТехтТехтТехтТехтТехтТехтТехт"/>
          <p:cNvSpPr txBox="1"/>
          <p:nvPr/>
        </p:nvSpPr>
        <p:spPr>
          <a:xfrm>
            <a:off x="11368363" y="11494669"/>
            <a:ext cx="8579502"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defTabSz="642937">
              <a:defRPr sz="2400">
                <a:solidFill>
                  <a:srgbClr val="FFFFFF"/>
                </a:solidFill>
                <a:latin typeface="+mn-lt"/>
                <a:ea typeface="+mn-ea"/>
                <a:cs typeface="+mn-cs"/>
                <a:sym typeface="Arial Narrow"/>
              </a:defRPr>
            </a:lvl1pPr>
          </a:lstStyle>
          <a:p>
            <a:endParaRPr dirty="0"/>
          </a:p>
        </p:txBody>
      </p:sp>
      <p:sp>
        <p:nvSpPr>
          <p:cNvPr id="102" name="Телефон.: +Х (ХХХ) ХХХ ХХХХ"/>
          <p:cNvSpPr txBox="1"/>
          <p:nvPr/>
        </p:nvSpPr>
        <p:spPr>
          <a:xfrm>
            <a:off x="6620083" y="11494669"/>
            <a:ext cx="4328255"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l" defTabSz="642937">
              <a:defRPr sz="2400">
                <a:solidFill>
                  <a:srgbClr val="FFFFFF"/>
                </a:solidFill>
                <a:latin typeface="+mn-lt"/>
                <a:ea typeface="+mn-ea"/>
                <a:cs typeface="+mn-cs"/>
                <a:sym typeface="Arial Narrow"/>
              </a:defRPr>
            </a:lvl1pPr>
          </a:lstStyle>
          <a:p>
            <a:endParaRPr dirty="0"/>
          </a:p>
        </p:txBody>
      </p:sp>
      <p:pic>
        <p:nvPicPr>
          <p:cNvPr id="7" name="Изображение" descr="Изображение"/>
          <p:cNvPicPr>
            <a:picLocks noChangeAspect="1"/>
          </p:cNvPicPr>
          <p:nvPr/>
        </p:nvPicPr>
        <p:blipFill>
          <a:blip r:embed="rId2"/>
          <a:stretch>
            <a:fillRect/>
          </a:stretch>
        </p:blipFill>
        <p:spPr>
          <a:xfrm>
            <a:off x="11065951" y="4920064"/>
            <a:ext cx="2252097" cy="2903349"/>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1201065" y="2214562"/>
            <a:ext cx="21506373" cy="1"/>
          </a:xfrm>
          <a:prstGeom prst="line">
            <a:avLst/>
          </a:prstGeom>
          <a:ln w="12700">
            <a:solidFill>
              <a:srgbClr val="253957"/>
            </a:solidFill>
            <a:miter lim="400000"/>
          </a:ln>
        </p:spPr>
        <p:txBody>
          <a:bodyPr lIns="71437" tIns="71437" rIns="71437" bIns="71437" anchor="ctr"/>
          <a:lstStyle/>
          <a:p>
            <a:pPr>
              <a:defRPr sz="3200"/>
            </a:pPr>
            <a:endParaRPr/>
          </a:p>
        </p:txBody>
      </p:sp>
      <p:sp>
        <p:nvSpPr>
          <p:cNvPr id="59" name="Очень крутой заголовок…"/>
          <p:cNvSpPr txBox="1"/>
          <p:nvPr/>
        </p:nvSpPr>
        <p:spPr>
          <a:xfrm>
            <a:off x="1220111" y="3035132"/>
            <a:ext cx="21495711" cy="23132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5000" b="1" cap="all">
                <a:solidFill>
                  <a:srgbClr val="253957"/>
                </a:solidFill>
                <a:latin typeface="+mn-lt"/>
                <a:ea typeface="+mn-ea"/>
                <a:cs typeface="+mn-cs"/>
                <a:sym typeface="Arial Narrow"/>
              </a:defRPr>
            </a:pPr>
            <a:r>
              <a:rPr kumimoji="0" lang="en-US" sz="5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sym typeface="Helvetica Light"/>
              </a:rPr>
              <a:t>Applying social network analysis (SNA) to the historical narrative of a politically fragmented region (Wales 1193–1282)</a:t>
            </a:r>
            <a:endParaRPr lang="en-US" sz="4200" dirty="0">
              <a:latin typeface="Arial Narrow" charset="0"/>
              <a:ea typeface="Arial Narrow" charset="0"/>
              <a:cs typeface="Arial Narrow" charset="0"/>
            </a:endParaRPr>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209448" y="5820994"/>
            <a:ext cx="21506374" cy="72745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2800">
                <a:solidFill>
                  <a:srgbClr val="253957"/>
                </a:solidFill>
                <a:latin typeface="+mn-lt"/>
                <a:ea typeface="+mn-ea"/>
                <a:cs typeface="+mn-cs"/>
                <a:sym typeface="Arial Narrow"/>
              </a:defRPr>
            </a:pPr>
            <a:r>
              <a:rPr lang="en-US" sz="4400" dirty="0">
                <a:effectLst/>
                <a:latin typeface="Times New Roman" panose="02020603050405020304" pitchFamily="18" charset="0"/>
                <a:ea typeface="Calibri" panose="020F0502020204030204" pitchFamily="34" charset="0"/>
              </a:rPr>
              <a:t>The authors suppose that the use of network analysis may offer new possibilities in the study of the history of regions characterized by some political fragmentation. Authors tried to construct networks of historical interactions from 1193 to 1282 based on the data of Welsh chronicle </a:t>
            </a:r>
            <a:r>
              <a:rPr lang="en-US" sz="4400" i="1" dirty="0">
                <a:effectLst/>
                <a:latin typeface="Times New Roman" panose="02020603050405020304" pitchFamily="18" charset="0"/>
                <a:ea typeface="Calibri" panose="020F0502020204030204" pitchFamily="34" charset="0"/>
              </a:rPr>
              <a:t>Brut y </a:t>
            </a:r>
            <a:r>
              <a:rPr lang="en-US" sz="4400" i="1" dirty="0" err="1">
                <a:effectLst/>
                <a:latin typeface="Times New Roman" panose="02020603050405020304" pitchFamily="18" charset="0"/>
                <a:ea typeface="Calibri" panose="020F0502020204030204" pitchFamily="34" charset="0"/>
              </a:rPr>
              <a:t>Tywysogyon</a:t>
            </a:r>
            <a:r>
              <a:rPr lang="en-US" sz="4400" dirty="0">
                <a:effectLst/>
                <a:latin typeface="Times New Roman" panose="02020603050405020304" pitchFamily="18" charset="0"/>
                <a:ea typeface="Calibri" panose="020F0502020204030204" pitchFamily="34" charset="0"/>
              </a:rPr>
              <a:t>.</a:t>
            </a:r>
            <a:endParaRPr lang="ru-RU" sz="4400" dirty="0">
              <a:effectLst/>
              <a:latin typeface="Times New Roman" panose="02020603050405020304" pitchFamily="18" charset="0"/>
              <a:ea typeface="Calibri" panose="020F0502020204030204" pitchFamily="34" charset="0"/>
            </a:endParaRPr>
          </a:p>
          <a:p>
            <a:pPr algn="l">
              <a:defRPr sz="2800">
                <a:solidFill>
                  <a:srgbClr val="253957"/>
                </a:solidFill>
                <a:latin typeface="+mn-lt"/>
                <a:ea typeface="+mn-ea"/>
                <a:cs typeface="+mn-cs"/>
                <a:sym typeface="Arial Narrow"/>
              </a:defRPr>
            </a:pPr>
            <a:endParaRPr lang="ru-RU" sz="4400" dirty="0">
              <a:latin typeface="Times New Roman" panose="02020603050405020304" pitchFamily="18" charset="0"/>
            </a:endParaRPr>
          </a:p>
          <a:p>
            <a:pPr algn="just">
              <a:defRPr sz="2800">
                <a:solidFill>
                  <a:srgbClr val="253957"/>
                </a:solidFill>
                <a:latin typeface="+mn-lt"/>
                <a:ea typeface="+mn-ea"/>
                <a:cs typeface="+mn-cs"/>
                <a:sym typeface="Arial Narrow"/>
              </a:defRPr>
            </a:pPr>
            <a:r>
              <a:rPr lang="ru-RU" sz="4400" dirty="0">
                <a:effectLst/>
                <a:latin typeface="Times New Roman" panose="02020603050405020304" pitchFamily="18" charset="0"/>
                <a:ea typeface="Calibri" panose="020F0502020204030204" pitchFamily="34" charset="0"/>
              </a:rPr>
              <a:t>Авторы, предполагают, что применение сетевого анализа может открыть новые возможности в изучении истории регионов, характеризующихся </a:t>
            </a:r>
            <a:r>
              <a:rPr lang="ru-RU" sz="4400" dirty="0" err="1">
                <a:effectLst/>
                <a:latin typeface="Times New Roman" panose="02020603050405020304" pitchFamily="18" charset="0"/>
                <a:ea typeface="Calibri" panose="020F0502020204030204" pitchFamily="34" charset="0"/>
              </a:rPr>
              <a:t>полисубъектностью</a:t>
            </a:r>
            <a:r>
              <a:rPr lang="ru-RU" sz="4400" dirty="0">
                <a:effectLst/>
                <a:latin typeface="Times New Roman" panose="02020603050405020304" pitchFamily="18" charset="0"/>
                <a:ea typeface="Calibri" panose="020F0502020204030204" pitchFamily="34" charset="0"/>
              </a:rPr>
              <a:t>.</a:t>
            </a:r>
            <a:endParaRPr lang="en-US" sz="4400" dirty="0">
              <a:effectLst/>
              <a:latin typeface="Times New Roman" panose="02020603050405020304" pitchFamily="18" charset="0"/>
              <a:ea typeface="Calibri" panose="020F0502020204030204" pitchFamily="34" charset="0"/>
            </a:endParaRPr>
          </a:p>
          <a:p>
            <a:pPr algn="just">
              <a:defRPr sz="2800">
                <a:solidFill>
                  <a:srgbClr val="253957"/>
                </a:solidFill>
                <a:latin typeface="+mn-lt"/>
                <a:ea typeface="+mn-ea"/>
                <a:cs typeface="+mn-cs"/>
                <a:sym typeface="Arial Narrow"/>
              </a:defRPr>
            </a:pPr>
            <a:r>
              <a:rPr lang="ru-RU" sz="4400" dirty="0">
                <a:effectLst/>
                <a:latin typeface="Times New Roman" panose="02020603050405020304" pitchFamily="18" charset="0"/>
                <a:ea typeface="Calibri" panose="020F0502020204030204" pitchFamily="34" charset="0"/>
              </a:rPr>
              <a:t>Таким регионом, является средневековый Уэльс. Предпринята попытка построения сети взаимодействий исторических лиц на основе данных валлийской Хроники Принцев в период, предшествовавший завоеванию Уэльса Англией.</a:t>
            </a:r>
            <a:endParaRPr sz="4400" dirty="0"/>
          </a:p>
        </p:txBody>
      </p:sp>
      <p:sp>
        <p:nvSpPr>
          <p:cNvPr id="61" name="Заголовок основного текста"/>
          <p:cNvSpPr txBox="1"/>
          <p:nvPr/>
        </p:nvSpPr>
        <p:spPr>
          <a:xfrm>
            <a:off x="1201065" y="5820994"/>
            <a:ext cx="16073438" cy="13249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endParaRPr lang="en-US" dirty="0"/>
          </a:p>
        </p:txBody>
      </p:sp>
      <p:sp>
        <p:nvSpPr>
          <p:cNvPr id="62"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en-US" dirty="0"/>
              <a:t>.</a:t>
            </a:r>
          </a:p>
        </p:txBody>
      </p:sp>
      <p:pic>
        <p:nvPicPr>
          <p:cNvPr id="9" name="Изображение" descr="Изображение"/>
          <p:cNvPicPr>
            <a:picLocks noChangeAspect="1"/>
          </p:cNvPicPr>
          <p:nvPr/>
        </p:nvPicPr>
        <p:blipFill>
          <a:blip r:embed="rId2"/>
          <a:stretch>
            <a:fillRect/>
          </a:stretch>
        </p:blipFill>
        <p:spPr>
          <a:xfrm>
            <a:off x="1211199" y="620465"/>
            <a:ext cx="1214985" cy="1214985"/>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07280" y="7680918"/>
            <a:ext cx="21523142" cy="48426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numCol="2" spcCol="1076157"/>
          <a:lstStyle/>
          <a:p>
            <a:pPr algn="just">
              <a:spcBef>
                <a:spcPts val="2800"/>
              </a:spcBef>
              <a:defRPr sz="2800">
                <a:solidFill>
                  <a:srgbClr val="253957"/>
                </a:solidFill>
                <a:latin typeface="+mn-lt"/>
                <a:ea typeface="+mn-ea"/>
                <a:cs typeface="+mn-cs"/>
                <a:sym typeface="Arial Narrow"/>
              </a:defRPr>
            </a:pPr>
            <a:r>
              <a:rPr lang="en-US" sz="4400" dirty="0">
                <a:latin typeface="Times New Roman" panose="02020603050405020304" pitchFamily="18" charset="0"/>
              </a:rPr>
              <a:t>The aim of the research is to test the hypothesis that political fragmentation was the main cause the conquest of Wales.</a:t>
            </a:r>
            <a:endParaRPr lang="ru-RU" sz="4400" dirty="0">
              <a:latin typeface="Times New Roman" panose="02020603050405020304" pitchFamily="18" charset="0"/>
            </a:endParaRPr>
          </a:p>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endParaRPr kumimoji="0" lang="ru-RU" sz="4400" b="0" i="0" u="none" strike="noStrike" kern="0" cap="none" spc="0" normalizeH="0" baseline="0" noProof="0" dirty="0">
              <a:ln>
                <a:noFill/>
              </a:ln>
              <a:solidFill>
                <a:srgbClr val="253957"/>
              </a:solidFill>
              <a:effectLst/>
              <a:uLnTx/>
              <a:uFillTx/>
              <a:latin typeface="Times New Roman" panose="02020603050405020304" pitchFamily="18" charset="0"/>
              <a:ea typeface="Calibri" panose="020F0502020204030204" pitchFamily="34" charset="0"/>
              <a:sym typeface="Arial Narrow"/>
            </a:endParaRPr>
          </a:p>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endParaRPr lang="ru-RU" sz="4400" dirty="0">
              <a:solidFill>
                <a:srgbClr val="253957"/>
              </a:solidFill>
              <a:latin typeface="Times New Roman" panose="02020603050405020304" pitchFamily="18" charset="0"/>
              <a:ea typeface="Calibri" panose="020F0502020204030204" pitchFamily="34" charset="0"/>
              <a:sym typeface="Arial Narrow"/>
            </a:endParaRPr>
          </a:p>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r>
              <a:rPr kumimoji="0" lang="ru-RU" sz="4400" b="0" i="0" u="none" strike="noStrike" kern="0" cap="none" spc="0" normalizeH="0" baseline="0" noProof="0" dirty="0">
                <a:ln>
                  <a:noFill/>
                </a:ln>
                <a:solidFill>
                  <a:srgbClr val="253957"/>
                </a:solidFill>
                <a:effectLst/>
                <a:uLnTx/>
                <a:uFillTx/>
                <a:latin typeface="Times New Roman" panose="02020603050405020304" pitchFamily="18" charset="0"/>
                <a:ea typeface="Calibri" panose="020F0502020204030204" pitchFamily="34" charset="0"/>
                <a:sym typeface="Arial Narrow"/>
              </a:rPr>
              <a:t>Целью исследования является проверка гипотезы о политической фрагментарности как основной причины завоевания Уэльса Англией.</a:t>
            </a:r>
            <a:endParaRPr kumimoji="0" lang="en-US" sz="4400" b="0" i="0" u="none" strike="noStrike" kern="0" cap="none" spc="0" normalizeH="0" baseline="0" noProof="0" dirty="0">
              <a:ln>
                <a:noFill/>
              </a:ln>
              <a:solidFill>
                <a:srgbClr val="253957"/>
              </a:solidFill>
              <a:effectLst/>
              <a:uLnTx/>
              <a:uFillTx/>
              <a:latin typeface="Times New Roman" panose="02020603050405020304" pitchFamily="18" charset="0"/>
              <a:ea typeface="Calibri" panose="020F0502020204030204" pitchFamily="34" charset="0"/>
              <a:sym typeface="Arial Narrow"/>
            </a:endParaRPr>
          </a:p>
          <a:p>
            <a:pPr algn="just">
              <a:spcBef>
                <a:spcPts val="2800"/>
              </a:spcBef>
              <a:defRPr sz="2800">
                <a:solidFill>
                  <a:srgbClr val="253957"/>
                </a:solidFill>
                <a:latin typeface="+mn-lt"/>
                <a:ea typeface="+mn-ea"/>
                <a:cs typeface="+mn-cs"/>
                <a:sym typeface="Arial Narrow"/>
              </a:defRPr>
            </a:pPr>
            <a:endParaRPr sz="4400" dirty="0"/>
          </a:p>
        </p:txBody>
      </p:sp>
      <p:sp>
        <p:nvSpPr>
          <p:cNvPr id="66"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3000">
                <a:solidFill>
                  <a:srgbClr val="253957"/>
                </a:solidFill>
                <a:latin typeface="+mn-lt"/>
                <a:ea typeface="+mn-ea"/>
                <a:cs typeface="+mn-cs"/>
                <a:sym typeface="Arial Narrow"/>
              </a:defRPr>
            </a:pPr>
            <a:endParaRPr lang="en-US" sz="4200" dirty="0">
              <a:latin typeface="Arial Narrow" charset="0"/>
              <a:ea typeface="Arial Narrow" charset="0"/>
              <a:cs typeface="Arial Narrow" charset="0"/>
            </a:endParaRPr>
          </a:p>
        </p:txBody>
      </p:sp>
      <p:sp>
        <p:nvSpPr>
          <p:cNvPr id="67" name="Заголовок основного текста"/>
          <p:cNvSpPr txBox="1"/>
          <p:nvPr/>
        </p:nvSpPr>
        <p:spPr>
          <a:xfrm>
            <a:off x="1107280" y="5820994"/>
            <a:ext cx="16073439" cy="13249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r>
              <a:rPr lang="en-US" dirty="0"/>
              <a:t>The purpose of the research </a:t>
            </a:r>
          </a:p>
        </p:txBody>
      </p:sp>
      <p:sp>
        <p:nvSpPr>
          <p:cNvPr id="68"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8"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lang="en-US" dirty="0"/>
          </a:p>
        </p:txBody>
      </p:sp>
      <p:pic>
        <p:nvPicPr>
          <p:cNvPr id="9" name="Изображение" descr="Изображение"/>
          <p:cNvPicPr>
            <a:picLocks noChangeAspect="1"/>
          </p:cNvPicPr>
          <p:nvPr/>
        </p:nvPicPr>
        <p:blipFill>
          <a:blip r:embed="rId2"/>
          <a:stretch>
            <a:fillRect/>
          </a:stretch>
        </p:blipFill>
        <p:spPr>
          <a:xfrm>
            <a:off x="1211199" y="620465"/>
            <a:ext cx="1214985" cy="1214985"/>
          </a:xfrm>
          <a:prstGeom prst="rect">
            <a:avLst/>
          </a:prstGeom>
          <a:ln w="12700">
            <a:miter lim="400000"/>
          </a:ln>
        </p:spPr>
      </p:pic>
      <p:sp>
        <p:nvSpPr>
          <p:cNvPr id="11" name="Очень крутой заголовок…">
            <a:extLst>
              <a:ext uri="{FF2B5EF4-FFF2-40B4-BE49-F238E27FC236}">
                <a16:creationId xmlns:a16="http://schemas.microsoft.com/office/drawing/2014/main" id="{15B4633C-55FC-473D-99AC-FFF952389816}"/>
              </a:ext>
            </a:extLst>
          </p:cNvPr>
          <p:cNvSpPr txBox="1"/>
          <p:nvPr/>
        </p:nvSpPr>
        <p:spPr>
          <a:xfrm>
            <a:off x="1209449" y="2980217"/>
            <a:ext cx="21495711" cy="23132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5000" b="1" cap="all">
                <a:solidFill>
                  <a:srgbClr val="253957"/>
                </a:solidFill>
                <a:latin typeface="+mn-lt"/>
                <a:ea typeface="+mn-ea"/>
                <a:cs typeface="+mn-cs"/>
                <a:sym typeface="Arial Narrow"/>
              </a:defRPr>
            </a:pPr>
            <a:endParaRPr lang="en-US" sz="4200" dirty="0">
              <a:latin typeface="Arial Narrow" charset="0"/>
              <a:ea typeface="Arial Narrow" charset="0"/>
              <a:cs typeface="Arial Narrow" charset="0"/>
            </a:endParaRPr>
          </a:p>
        </p:txBody>
      </p:sp>
      <p:sp>
        <p:nvSpPr>
          <p:cNvPr id="12" name="Очень крутой заголовок…">
            <a:extLst>
              <a:ext uri="{FF2B5EF4-FFF2-40B4-BE49-F238E27FC236}">
                <a16:creationId xmlns:a16="http://schemas.microsoft.com/office/drawing/2014/main" id="{10124305-F2A2-4502-921E-239C898B6E2C}"/>
              </a:ext>
            </a:extLst>
          </p:cNvPr>
          <p:cNvSpPr txBox="1"/>
          <p:nvPr/>
        </p:nvSpPr>
        <p:spPr>
          <a:xfrm>
            <a:off x="1209448" y="2972786"/>
            <a:ext cx="21495711" cy="23132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5000" b="1" cap="all">
                <a:solidFill>
                  <a:srgbClr val="253957"/>
                </a:solidFill>
                <a:latin typeface="+mn-lt"/>
                <a:ea typeface="+mn-ea"/>
                <a:cs typeface="+mn-cs"/>
                <a:sym typeface="Arial Narrow"/>
              </a:defRPr>
            </a:pPr>
            <a:r>
              <a:rPr kumimoji="0" lang="en-US" sz="5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sym typeface="Helvetica Light"/>
              </a:rPr>
              <a:t>Applying social network analysis (SNA) to the historical narrative of a politically fragmented region (Wales 1193–1282)</a:t>
            </a:r>
            <a:endParaRPr lang="en-US" sz="4200" dirty="0">
              <a:latin typeface="Arial Narrow" charset="0"/>
              <a:ea typeface="Arial Narrow" charset="0"/>
              <a:cs typeface="Arial Narrow" charset="0"/>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07280" y="5828425"/>
            <a:ext cx="21523142" cy="66951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2" spcCol="1076157"/>
          <a:lstStyle/>
          <a:p>
            <a:pPr algn="just">
              <a:spcBef>
                <a:spcPts val="2800"/>
              </a:spcBef>
              <a:defRPr sz="2800">
                <a:solidFill>
                  <a:srgbClr val="253957"/>
                </a:solidFill>
                <a:latin typeface="+mn-lt"/>
                <a:ea typeface="+mn-ea"/>
                <a:cs typeface="+mn-cs"/>
                <a:sym typeface="Arial Narrow"/>
              </a:defRPr>
            </a:pPr>
            <a:r>
              <a:rPr lang="en-US" sz="4400" dirty="0">
                <a:effectLst/>
                <a:latin typeface="Times New Roman" panose="02020603050405020304" pitchFamily="18" charset="0"/>
                <a:ea typeface="Calibri" panose="020F0502020204030204" pitchFamily="34" charset="0"/>
              </a:rPr>
              <a:t>Visualization of the network allows us to illustrate the changes that occurred in Wales during the 13</a:t>
            </a:r>
            <a:r>
              <a:rPr lang="en-US" sz="4400" baseline="30000" dirty="0">
                <a:effectLst/>
                <a:latin typeface="Times New Roman" panose="02020603050405020304" pitchFamily="18" charset="0"/>
                <a:ea typeface="Calibri" panose="020F0502020204030204" pitchFamily="34" charset="0"/>
              </a:rPr>
              <a:t>th</a:t>
            </a:r>
            <a:r>
              <a:rPr lang="en-US" sz="4400" dirty="0">
                <a:effectLst/>
                <a:latin typeface="Times New Roman" panose="02020603050405020304" pitchFamily="18" charset="0"/>
                <a:ea typeface="Calibri" panose="020F0502020204030204" pitchFamily="34" charset="0"/>
              </a:rPr>
              <a:t> century. Wales ceased to be a region focused exclusively on the Celtic world. In the second half of the 13th century, the number of Anglo-Welsh connections increases dramatically.</a:t>
            </a:r>
            <a:endParaRPr lang="en-US" sz="4400" dirty="0">
              <a:latin typeface="Times New Roman" panose="02020603050405020304" pitchFamily="18" charset="0"/>
            </a:endParaRPr>
          </a:p>
          <a:p>
            <a:pPr algn="just">
              <a:spcBef>
                <a:spcPts val="2800"/>
              </a:spcBef>
              <a:defRPr sz="2800">
                <a:solidFill>
                  <a:srgbClr val="253957"/>
                </a:solidFill>
                <a:latin typeface="+mn-lt"/>
                <a:ea typeface="+mn-ea"/>
                <a:cs typeface="+mn-cs"/>
                <a:sym typeface="Arial Narrow"/>
              </a:defRPr>
            </a:pPr>
            <a:endParaRPr lang="en-US" sz="4400" dirty="0">
              <a:effectLst/>
              <a:latin typeface="Times New Roman" panose="02020603050405020304" pitchFamily="18" charset="0"/>
              <a:ea typeface="Calibri" panose="020F0502020204030204" pitchFamily="34" charset="0"/>
            </a:endParaRPr>
          </a:p>
          <a:p>
            <a:pPr algn="just">
              <a:spcBef>
                <a:spcPts val="2800"/>
              </a:spcBef>
              <a:defRPr sz="2800">
                <a:solidFill>
                  <a:srgbClr val="253957"/>
                </a:solidFill>
                <a:latin typeface="+mn-lt"/>
                <a:ea typeface="+mn-ea"/>
                <a:cs typeface="+mn-cs"/>
                <a:sym typeface="Arial Narrow"/>
              </a:defRPr>
            </a:pPr>
            <a:r>
              <a:rPr lang="ru-RU" sz="4400" dirty="0">
                <a:effectLst/>
                <a:latin typeface="Times New Roman" panose="02020603050405020304" pitchFamily="18" charset="0"/>
                <a:ea typeface="Calibri" panose="020F0502020204030204" pitchFamily="34" charset="0"/>
              </a:rPr>
              <a:t>Визуализация сети связей позволяет проиллюстрировать изменения, произошедшие в Уэльсе на протяжении </a:t>
            </a:r>
            <a:r>
              <a:rPr lang="en-US" sz="4400" dirty="0">
                <a:effectLst/>
                <a:latin typeface="Times New Roman" panose="02020603050405020304" pitchFamily="18" charset="0"/>
                <a:ea typeface="Calibri" panose="020F0502020204030204" pitchFamily="34" charset="0"/>
              </a:rPr>
              <a:t>XIII</a:t>
            </a:r>
            <a:r>
              <a:rPr lang="ru-RU" sz="4400" dirty="0">
                <a:effectLst/>
                <a:latin typeface="Times New Roman" panose="02020603050405020304" pitchFamily="18" charset="0"/>
                <a:ea typeface="Calibri" panose="020F0502020204030204" pitchFamily="34" charset="0"/>
              </a:rPr>
              <a:t> в. Уэльс перестал быть регионом, ориентированным исключительно на кельтский мир. Во второй половине </a:t>
            </a:r>
            <a:r>
              <a:rPr lang="en-US" sz="4400" dirty="0">
                <a:effectLst/>
                <a:latin typeface="Times New Roman" panose="02020603050405020304" pitchFamily="18" charset="0"/>
                <a:ea typeface="Calibri" panose="020F0502020204030204" pitchFamily="34" charset="0"/>
              </a:rPr>
              <a:t>XIII</a:t>
            </a:r>
            <a:r>
              <a:rPr lang="ru-RU" sz="4400" dirty="0">
                <a:effectLst/>
                <a:latin typeface="Times New Roman" panose="02020603050405020304" pitchFamily="18" charset="0"/>
                <a:ea typeface="Calibri" panose="020F0502020204030204" pitchFamily="34" charset="0"/>
              </a:rPr>
              <a:t> века количество англо-валлийских связей резко возрастает.</a:t>
            </a:r>
            <a:endParaRPr sz="4400" dirty="0"/>
          </a:p>
        </p:txBody>
      </p:sp>
      <p:sp>
        <p:nvSpPr>
          <p:cNvPr id="66"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3000">
                <a:solidFill>
                  <a:srgbClr val="253957"/>
                </a:solidFill>
                <a:latin typeface="+mn-lt"/>
                <a:ea typeface="+mn-ea"/>
                <a:cs typeface="+mn-cs"/>
                <a:sym typeface="Arial Narrow"/>
              </a:defRPr>
            </a:pPr>
            <a:endParaRPr lang="en-US" sz="4200" dirty="0">
              <a:latin typeface="Arial Narrow" charset="0"/>
              <a:ea typeface="Arial Narrow" charset="0"/>
              <a:cs typeface="Arial Narrow" charset="0"/>
            </a:endParaRPr>
          </a:p>
        </p:txBody>
      </p:sp>
      <p:sp>
        <p:nvSpPr>
          <p:cNvPr id="67" name="Заголовок основного текста"/>
          <p:cNvSpPr txBox="1"/>
          <p:nvPr/>
        </p:nvSpPr>
        <p:spPr>
          <a:xfrm>
            <a:off x="1107280" y="5820994"/>
            <a:ext cx="16073439"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endParaRPr lang="en-US" dirty="0"/>
          </a:p>
        </p:txBody>
      </p:sp>
      <p:sp>
        <p:nvSpPr>
          <p:cNvPr id="68"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8"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lang="en-US" dirty="0"/>
          </a:p>
        </p:txBody>
      </p:sp>
      <p:pic>
        <p:nvPicPr>
          <p:cNvPr id="9" name="Изображение" descr="Изображение"/>
          <p:cNvPicPr>
            <a:picLocks noChangeAspect="1"/>
          </p:cNvPicPr>
          <p:nvPr/>
        </p:nvPicPr>
        <p:blipFill>
          <a:blip r:embed="rId2"/>
          <a:stretch>
            <a:fillRect/>
          </a:stretch>
        </p:blipFill>
        <p:spPr>
          <a:xfrm>
            <a:off x="1211199" y="620465"/>
            <a:ext cx="1214985" cy="1214985"/>
          </a:xfrm>
          <a:prstGeom prst="rect">
            <a:avLst/>
          </a:prstGeom>
          <a:ln w="12700">
            <a:miter lim="400000"/>
          </a:ln>
        </p:spPr>
      </p:pic>
      <p:sp>
        <p:nvSpPr>
          <p:cNvPr id="11" name="Очень крутой заголовок…">
            <a:extLst>
              <a:ext uri="{FF2B5EF4-FFF2-40B4-BE49-F238E27FC236}">
                <a16:creationId xmlns:a16="http://schemas.microsoft.com/office/drawing/2014/main" id="{15B4633C-55FC-473D-99AC-FFF952389816}"/>
              </a:ext>
            </a:extLst>
          </p:cNvPr>
          <p:cNvSpPr txBox="1"/>
          <p:nvPr/>
        </p:nvSpPr>
        <p:spPr>
          <a:xfrm>
            <a:off x="1209449" y="2980217"/>
            <a:ext cx="21495711"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5000" b="1" cap="all">
                <a:solidFill>
                  <a:srgbClr val="253957"/>
                </a:solidFill>
                <a:latin typeface="+mn-lt"/>
                <a:ea typeface="+mn-ea"/>
                <a:cs typeface="+mn-cs"/>
                <a:sym typeface="Arial Narrow"/>
              </a:defRPr>
            </a:pPr>
            <a:endParaRPr lang="en-US" sz="4200" dirty="0">
              <a:latin typeface="Arial Narrow" charset="0"/>
              <a:ea typeface="Arial Narrow" charset="0"/>
              <a:cs typeface="Arial Narrow" charset="0"/>
            </a:endParaRPr>
          </a:p>
        </p:txBody>
      </p:sp>
      <p:sp>
        <p:nvSpPr>
          <p:cNvPr id="12" name="Очень крутой заголовок…">
            <a:extLst>
              <a:ext uri="{FF2B5EF4-FFF2-40B4-BE49-F238E27FC236}">
                <a16:creationId xmlns:a16="http://schemas.microsoft.com/office/drawing/2014/main" id="{10124305-F2A2-4502-921E-239C898B6E2C}"/>
              </a:ext>
            </a:extLst>
          </p:cNvPr>
          <p:cNvSpPr txBox="1"/>
          <p:nvPr/>
        </p:nvSpPr>
        <p:spPr>
          <a:xfrm>
            <a:off x="1209448" y="2972786"/>
            <a:ext cx="21495711"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5000" b="1" cap="all">
                <a:solidFill>
                  <a:srgbClr val="253957"/>
                </a:solidFill>
                <a:latin typeface="+mn-lt"/>
                <a:ea typeface="+mn-ea"/>
                <a:cs typeface="+mn-cs"/>
                <a:sym typeface="Arial Narrow"/>
              </a:defRPr>
            </a:pPr>
            <a:r>
              <a:rPr kumimoji="0" lang="en-US" sz="5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sym typeface="Helvetica Light"/>
              </a:rPr>
              <a:t>Applying social network analysis (SNA) to the historical narrative of a politically fragmented region (Wales 1193–1282)</a:t>
            </a:r>
            <a:endParaRPr lang="en-US" sz="4200" dirty="0">
              <a:latin typeface="Arial Narrow" charset="0"/>
              <a:ea typeface="Arial Narrow" charset="0"/>
              <a:cs typeface="Arial Narrow" charset="0"/>
            </a:endParaRPr>
          </a:p>
        </p:txBody>
      </p:sp>
    </p:spTree>
    <p:extLst>
      <p:ext uri="{BB962C8B-B14F-4D97-AF65-F5344CB8AC3E}">
        <p14:creationId xmlns:p14="http://schemas.microsoft.com/office/powerpoint/2010/main" val="303186558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07280" y="7680918"/>
            <a:ext cx="21523142" cy="48426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numCol="2" spcCol="1076157"/>
          <a:lstStyle/>
          <a:p>
            <a:pPr algn="l">
              <a:spcBef>
                <a:spcPts val="2800"/>
              </a:spcBef>
              <a:buSzPct val="100000"/>
              <a:defRPr sz="2800">
                <a:solidFill>
                  <a:srgbClr val="253957"/>
                </a:solidFill>
                <a:latin typeface="+mn-lt"/>
                <a:ea typeface="+mn-ea"/>
                <a:cs typeface="+mn-cs"/>
                <a:sym typeface="Arial Narrow"/>
              </a:defRPr>
            </a:pPr>
            <a:endParaRPr dirty="0"/>
          </a:p>
        </p:txBody>
      </p:sp>
      <p:sp>
        <p:nvSpPr>
          <p:cNvPr id="80" name="Очень крутой заголовок…"/>
          <p:cNvSpPr txBox="1"/>
          <p:nvPr/>
        </p:nvSpPr>
        <p:spPr>
          <a:xfrm>
            <a:off x="1115664" y="2972787"/>
            <a:ext cx="21506374" cy="871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algn="l">
              <a:defRPr sz="5000" b="1" cap="all">
                <a:solidFill>
                  <a:srgbClr val="253957"/>
                </a:solidFill>
                <a:latin typeface="+mn-lt"/>
                <a:ea typeface="+mn-ea"/>
                <a:cs typeface="+mn-cs"/>
                <a:sym typeface="Arial Narrow"/>
              </a:defRPr>
            </a:pPr>
            <a:r>
              <a:rPr lang="en-US" sz="4200" dirty="0" err="1">
                <a:latin typeface="Arial Narrow" charset="0"/>
                <a:ea typeface="Arial Narrow" charset="0"/>
                <a:cs typeface="Arial Narrow" charset="0"/>
              </a:rPr>
              <a:t>Llywelyn</a:t>
            </a:r>
            <a:r>
              <a:rPr lang="en-US" sz="4200" dirty="0">
                <a:latin typeface="Arial Narrow" charset="0"/>
                <a:ea typeface="Arial Narrow" charset="0"/>
                <a:cs typeface="Arial Narrow" charset="0"/>
              </a:rPr>
              <a:t> The Great (d. 1240)</a:t>
            </a:r>
          </a:p>
          <a:p>
            <a:pPr algn="l">
              <a:defRPr sz="5000" b="1" cap="all">
                <a:solidFill>
                  <a:srgbClr val="253957"/>
                </a:solidFill>
                <a:latin typeface="+mn-lt"/>
                <a:ea typeface="+mn-ea"/>
                <a:cs typeface="+mn-cs"/>
                <a:sym typeface="Arial Narrow"/>
              </a:defRPr>
            </a:pPr>
            <a:r>
              <a:rPr lang="en-US" sz="3200" dirty="0">
                <a:solidFill>
                  <a:srgbClr val="FF0000"/>
                </a:solidFill>
                <a:latin typeface="Arial Narrow" charset="0"/>
                <a:ea typeface="Arial Narrow" charset="0"/>
                <a:cs typeface="Arial Narrow" charset="0"/>
              </a:rPr>
              <a:t>Welsh</a:t>
            </a:r>
          </a:p>
          <a:p>
            <a:pPr algn="l">
              <a:defRPr sz="5000" b="1" cap="all">
                <a:solidFill>
                  <a:srgbClr val="253957"/>
                </a:solidFill>
                <a:latin typeface="+mn-lt"/>
                <a:ea typeface="+mn-ea"/>
                <a:cs typeface="+mn-cs"/>
                <a:sym typeface="Arial Narrow"/>
              </a:defRPr>
            </a:pPr>
            <a:r>
              <a:rPr lang="en-US" sz="3200" dirty="0">
                <a:solidFill>
                  <a:schemeClr val="tx1"/>
                </a:solidFill>
                <a:latin typeface="Arial Narrow" charset="0"/>
                <a:ea typeface="Arial Narrow" charset="0"/>
                <a:cs typeface="Arial Narrow" charset="0"/>
              </a:rPr>
              <a:t>English</a:t>
            </a:r>
          </a:p>
          <a:p>
            <a:pPr algn="l">
              <a:defRPr sz="5000" b="1" cap="all">
                <a:solidFill>
                  <a:srgbClr val="253957"/>
                </a:solidFill>
                <a:latin typeface="+mn-lt"/>
                <a:ea typeface="+mn-ea"/>
                <a:cs typeface="+mn-cs"/>
                <a:sym typeface="Arial Narrow"/>
              </a:defRPr>
            </a:pPr>
            <a:r>
              <a:rPr lang="en-US" sz="3200" dirty="0">
                <a:solidFill>
                  <a:schemeClr val="accent1">
                    <a:lumMod val="75000"/>
                  </a:schemeClr>
                </a:solidFill>
                <a:latin typeface="Arial Narrow" charset="0"/>
                <a:ea typeface="Arial Narrow" charset="0"/>
                <a:cs typeface="Arial Narrow" charset="0"/>
              </a:rPr>
              <a:t>Church</a:t>
            </a:r>
          </a:p>
          <a:p>
            <a:pPr algn="l">
              <a:defRPr sz="5000" b="1" cap="all">
                <a:solidFill>
                  <a:srgbClr val="253957"/>
                </a:solidFill>
                <a:latin typeface="+mn-lt"/>
                <a:ea typeface="+mn-ea"/>
                <a:cs typeface="+mn-cs"/>
                <a:sym typeface="Arial Narrow"/>
              </a:defRPr>
            </a:pPr>
            <a:r>
              <a:rPr lang="en-US" sz="4200" dirty="0">
                <a:latin typeface="Arial Narrow" charset="0"/>
                <a:ea typeface="Arial Narrow" charset="0"/>
                <a:cs typeface="Arial Narrow" charset="0"/>
              </a:rPr>
              <a:t> </a:t>
            </a:r>
          </a:p>
        </p:txBody>
      </p:sp>
      <p:sp>
        <p:nvSpPr>
          <p:cNvPr id="81" name="Заголовок основного текста"/>
          <p:cNvSpPr txBox="1"/>
          <p:nvPr/>
        </p:nvSpPr>
        <p:spPr>
          <a:xfrm>
            <a:off x="1107280" y="5919613"/>
            <a:ext cx="16073439" cy="13249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endParaRPr lang="en-US" dirty="0"/>
          </a:p>
        </p:txBody>
      </p:sp>
      <p:sp>
        <p:nvSpPr>
          <p:cNvPr id="82"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8"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endParaRPr lang="en-US" dirty="0"/>
          </a:p>
        </p:txBody>
      </p:sp>
      <p:pic>
        <p:nvPicPr>
          <p:cNvPr id="9" name="Изображение" descr="Изображение"/>
          <p:cNvPicPr>
            <a:picLocks noChangeAspect="1"/>
          </p:cNvPicPr>
          <p:nvPr/>
        </p:nvPicPr>
        <p:blipFill>
          <a:blip r:embed="rId2"/>
          <a:stretch>
            <a:fillRect/>
          </a:stretch>
        </p:blipFill>
        <p:spPr>
          <a:xfrm>
            <a:off x="1211199" y="620465"/>
            <a:ext cx="1214985" cy="1214985"/>
          </a:xfrm>
          <a:prstGeom prst="rect">
            <a:avLst/>
          </a:prstGeom>
          <a:ln w="12700">
            <a:miter lim="400000"/>
          </a:ln>
        </p:spPr>
      </p:pic>
      <p:pic>
        <p:nvPicPr>
          <p:cNvPr id="3" name="Рисунок 2">
            <a:extLst>
              <a:ext uri="{FF2B5EF4-FFF2-40B4-BE49-F238E27FC236}">
                <a16:creationId xmlns:a16="http://schemas.microsoft.com/office/drawing/2014/main" id="{EB70CB04-3966-444D-9989-272F5524C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1995" y="6857997"/>
            <a:ext cx="9" cy="6"/>
          </a:xfrm>
          <a:prstGeom prst="rect">
            <a:avLst/>
          </a:prstGeom>
        </p:spPr>
      </p:pic>
      <p:pic>
        <p:nvPicPr>
          <p:cNvPr id="5" name="Рисунок 4">
            <a:extLst>
              <a:ext uri="{FF2B5EF4-FFF2-40B4-BE49-F238E27FC236}">
                <a16:creationId xmlns:a16="http://schemas.microsoft.com/office/drawing/2014/main" id="{CFA698A0-3630-4749-AB98-C4FB9623A047}"/>
              </a:ext>
            </a:extLst>
          </p:cNvPr>
          <p:cNvPicPr>
            <a:picLocks noChangeAspect="1"/>
          </p:cNvPicPr>
          <p:nvPr/>
        </p:nvPicPr>
        <p:blipFill>
          <a:blip r:embed="rId4"/>
          <a:stretch>
            <a:fillRect/>
          </a:stretch>
        </p:blipFill>
        <p:spPr>
          <a:xfrm>
            <a:off x="9012596" y="2972787"/>
            <a:ext cx="13609442" cy="10207081"/>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07280" y="7680918"/>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2" spcCol="1076157"/>
          <a:lstStyle/>
          <a:p>
            <a:pPr algn="l">
              <a:spcBef>
                <a:spcPts val="2800"/>
              </a:spcBef>
              <a:buSzPct val="100000"/>
              <a:defRPr sz="2800">
                <a:solidFill>
                  <a:srgbClr val="253957"/>
                </a:solidFill>
                <a:latin typeface="+mn-lt"/>
                <a:ea typeface="+mn-ea"/>
                <a:cs typeface="+mn-cs"/>
                <a:sym typeface="Arial Narrow"/>
              </a:defRPr>
            </a:pPr>
            <a:endParaRPr dirty="0"/>
          </a:p>
        </p:txBody>
      </p:sp>
      <p:sp>
        <p:nvSpPr>
          <p:cNvPr id="80" name="Очень крутой заголовок…"/>
          <p:cNvSpPr txBox="1"/>
          <p:nvPr/>
        </p:nvSpPr>
        <p:spPr>
          <a:xfrm>
            <a:off x="1115664" y="2972787"/>
            <a:ext cx="21506374" cy="871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algn="l">
              <a:defRPr sz="5000" b="1" cap="all">
                <a:solidFill>
                  <a:srgbClr val="253957"/>
                </a:solidFill>
                <a:latin typeface="+mn-lt"/>
                <a:ea typeface="+mn-ea"/>
                <a:cs typeface="+mn-cs"/>
                <a:sym typeface="Arial Narrow"/>
              </a:defRPr>
            </a:pPr>
            <a:r>
              <a:rPr lang="en-US" sz="4200" dirty="0" err="1">
                <a:latin typeface="Arial Narrow" charset="0"/>
                <a:ea typeface="Arial Narrow" charset="0"/>
                <a:cs typeface="Arial Narrow" charset="0"/>
              </a:rPr>
              <a:t>Llywelyn</a:t>
            </a:r>
            <a:r>
              <a:rPr lang="en-US" sz="4200" dirty="0">
                <a:latin typeface="Arial Narrow" charset="0"/>
                <a:ea typeface="Arial Narrow" charset="0"/>
                <a:cs typeface="Arial Narrow" charset="0"/>
              </a:rPr>
              <a:t> The Last (d. 1282)</a:t>
            </a:r>
          </a:p>
          <a:p>
            <a:pPr algn="l">
              <a:defRPr sz="5000" b="1" cap="all">
                <a:solidFill>
                  <a:srgbClr val="253957"/>
                </a:solidFill>
                <a:latin typeface="+mn-lt"/>
                <a:ea typeface="+mn-ea"/>
                <a:cs typeface="+mn-cs"/>
                <a:sym typeface="Arial Narrow"/>
              </a:defRPr>
            </a:pPr>
            <a:r>
              <a:rPr lang="en-US" sz="3200" dirty="0">
                <a:solidFill>
                  <a:srgbClr val="FF0000"/>
                </a:solidFill>
                <a:latin typeface="Arial Narrow" charset="0"/>
                <a:ea typeface="Arial Narrow" charset="0"/>
                <a:cs typeface="Arial Narrow" charset="0"/>
              </a:rPr>
              <a:t>Welsh</a:t>
            </a:r>
          </a:p>
          <a:p>
            <a:pPr algn="l">
              <a:defRPr sz="5000" b="1" cap="all">
                <a:solidFill>
                  <a:srgbClr val="253957"/>
                </a:solidFill>
                <a:latin typeface="+mn-lt"/>
                <a:ea typeface="+mn-ea"/>
                <a:cs typeface="+mn-cs"/>
                <a:sym typeface="Arial Narrow"/>
              </a:defRPr>
            </a:pPr>
            <a:r>
              <a:rPr lang="en-US" sz="3200" dirty="0">
                <a:solidFill>
                  <a:schemeClr val="tx1"/>
                </a:solidFill>
                <a:latin typeface="Arial Narrow" charset="0"/>
                <a:ea typeface="Arial Narrow" charset="0"/>
                <a:cs typeface="Arial Narrow" charset="0"/>
              </a:rPr>
              <a:t>English</a:t>
            </a:r>
          </a:p>
          <a:p>
            <a:pPr algn="l">
              <a:defRPr sz="5000" b="1" cap="all">
                <a:solidFill>
                  <a:srgbClr val="253957"/>
                </a:solidFill>
                <a:latin typeface="+mn-lt"/>
                <a:ea typeface="+mn-ea"/>
                <a:cs typeface="+mn-cs"/>
                <a:sym typeface="Arial Narrow"/>
              </a:defRPr>
            </a:pPr>
            <a:r>
              <a:rPr lang="en-US" sz="3200" dirty="0">
                <a:solidFill>
                  <a:schemeClr val="accent1">
                    <a:lumMod val="75000"/>
                  </a:schemeClr>
                </a:solidFill>
                <a:latin typeface="Arial Narrow" charset="0"/>
                <a:ea typeface="Arial Narrow" charset="0"/>
                <a:cs typeface="Arial Narrow" charset="0"/>
              </a:rPr>
              <a:t>Church</a:t>
            </a:r>
          </a:p>
          <a:p>
            <a:pPr algn="l">
              <a:defRPr sz="5000" b="1" cap="all">
                <a:solidFill>
                  <a:srgbClr val="253957"/>
                </a:solidFill>
                <a:latin typeface="+mn-lt"/>
                <a:ea typeface="+mn-ea"/>
                <a:cs typeface="+mn-cs"/>
                <a:sym typeface="Arial Narrow"/>
              </a:defRPr>
            </a:pPr>
            <a:r>
              <a:rPr lang="en-US" sz="3200" dirty="0">
                <a:solidFill>
                  <a:schemeClr val="accent2">
                    <a:lumMod val="75000"/>
                  </a:schemeClr>
                </a:solidFill>
                <a:latin typeface="Arial Narrow" charset="0"/>
                <a:ea typeface="Arial Narrow" charset="0"/>
                <a:cs typeface="Arial Narrow" charset="0"/>
              </a:rPr>
              <a:t>Continent</a:t>
            </a:r>
          </a:p>
          <a:p>
            <a:pPr algn="l">
              <a:defRPr sz="5000" b="1" cap="all">
                <a:solidFill>
                  <a:srgbClr val="253957"/>
                </a:solidFill>
                <a:latin typeface="+mn-lt"/>
                <a:ea typeface="+mn-ea"/>
                <a:cs typeface="+mn-cs"/>
                <a:sym typeface="Arial Narrow"/>
              </a:defRPr>
            </a:pPr>
            <a:r>
              <a:rPr lang="en-US" sz="4200" dirty="0">
                <a:latin typeface="Arial Narrow" charset="0"/>
                <a:ea typeface="Arial Narrow" charset="0"/>
                <a:cs typeface="Arial Narrow" charset="0"/>
              </a:rPr>
              <a:t> </a:t>
            </a:r>
          </a:p>
        </p:txBody>
      </p:sp>
      <p:sp>
        <p:nvSpPr>
          <p:cNvPr id="81" name="Заголовок основного текста"/>
          <p:cNvSpPr txBox="1"/>
          <p:nvPr/>
        </p:nvSpPr>
        <p:spPr>
          <a:xfrm>
            <a:off x="1107280" y="5919613"/>
            <a:ext cx="16073439"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endParaRPr lang="en-US" dirty="0"/>
          </a:p>
        </p:txBody>
      </p:sp>
      <p:sp>
        <p:nvSpPr>
          <p:cNvPr id="82"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a:defRPr sz="3200"/>
            </a:pPr>
            <a:endParaRPr/>
          </a:p>
        </p:txBody>
      </p:sp>
      <p:sp>
        <p:nvSpPr>
          <p:cNvPr id="8"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r>
              <a:rPr lang="en-US" dirty="0"/>
              <a:t>The name of the unit, laboratory, faculty, etc.</a:t>
            </a:r>
          </a:p>
        </p:txBody>
      </p:sp>
      <p:pic>
        <p:nvPicPr>
          <p:cNvPr id="9" name="Изображение" descr="Изображение"/>
          <p:cNvPicPr>
            <a:picLocks noChangeAspect="1"/>
          </p:cNvPicPr>
          <p:nvPr/>
        </p:nvPicPr>
        <p:blipFill>
          <a:blip r:embed="rId2"/>
          <a:stretch>
            <a:fillRect/>
          </a:stretch>
        </p:blipFill>
        <p:spPr>
          <a:xfrm>
            <a:off x="1211199" y="620465"/>
            <a:ext cx="1214985" cy="1214985"/>
          </a:xfrm>
          <a:prstGeom prst="rect">
            <a:avLst/>
          </a:prstGeom>
          <a:ln w="12700">
            <a:miter lim="400000"/>
          </a:ln>
        </p:spPr>
      </p:pic>
      <p:pic>
        <p:nvPicPr>
          <p:cNvPr id="3" name="Рисунок 2">
            <a:extLst>
              <a:ext uri="{FF2B5EF4-FFF2-40B4-BE49-F238E27FC236}">
                <a16:creationId xmlns:a16="http://schemas.microsoft.com/office/drawing/2014/main" id="{EB70CB04-3966-444D-9989-272F5524C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1995" y="6857997"/>
            <a:ext cx="9" cy="6"/>
          </a:xfrm>
          <a:prstGeom prst="rect">
            <a:avLst/>
          </a:prstGeom>
        </p:spPr>
      </p:pic>
      <p:pic>
        <p:nvPicPr>
          <p:cNvPr id="2" name="Рисунок 1">
            <a:extLst>
              <a:ext uri="{FF2B5EF4-FFF2-40B4-BE49-F238E27FC236}">
                <a16:creationId xmlns:a16="http://schemas.microsoft.com/office/drawing/2014/main" id="{3FB18421-0A2D-437A-9003-B6D8289E932B}"/>
              </a:ext>
            </a:extLst>
          </p:cNvPr>
          <p:cNvPicPr>
            <a:picLocks noChangeAspect="1"/>
          </p:cNvPicPr>
          <p:nvPr/>
        </p:nvPicPr>
        <p:blipFill>
          <a:blip r:embed="rId4"/>
          <a:stretch>
            <a:fillRect/>
          </a:stretch>
        </p:blipFill>
        <p:spPr>
          <a:xfrm>
            <a:off x="7959436" y="2389909"/>
            <a:ext cx="15066818" cy="11300113"/>
          </a:xfrm>
          <a:prstGeom prst="rect">
            <a:avLst/>
          </a:prstGeom>
        </p:spPr>
      </p:pic>
    </p:spTree>
    <p:extLst>
      <p:ext uri="{BB962C8B-B14F-4D97-AF65-F5344CB8AC3E}">
        <p14:creationId xmlns:p14="http://schemas.microsoft.com/office/powerpoint/2010/main" val="414718544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07280" y="5828425"/>
            <a:ext cx="21523142" cy="66951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2" spcCol="1076157"/>
          <a:lstStyle/>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r>
              <a:rPr lang="en-US" sz="4400" dirty="0">
                <a:effectLst/>
                <a:latin typeface="Times New Roman" panose="02020603050405020304" pitchFamily="18" charset="0"/>
                <a:ea typeface="Calibri" panose="020F0502020204030204" pitchFamily="34" charset="0"/>
              </a:rPr>
              <a:t>The construction of graphs that reflect such types of relations as “alliances” and</a:t>
            </a:r>
            <a:r>
              <a:rPr kumimoji="0" lang="en-US" sz="4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sym typeface="Helvetica Light"/>
              </a:rPr>
              <a:t> “conflicts” </a:t>
            </a:r>
            <a:r>
              <a:rPr lang="en-US" sz="4400" dirty="0">
                <a:effectLst/>
                <a:latin typeface="Times New Roman" panose="02020603050405020304" pitchFamily="18" charset="0"/>
                <a:ea typeface="Calibri" panose="020F0502020204030204" pitchFamily="34" charset="0"/>
              </a:rPr>
              <a:t>reflects a change of the political vector: constant Welsh internecine conflicts are replaced by an explicit Anglo-Welsh confrontation.</a:t>
            </a:r>
            <a:endParaRPr lang="ru-RU" sz="4400" dirty="0">
              <a:effectLst/>
              <a:latin typeface="Times New Roman" panose="02020603050405020304" pitchFamily="18" charset="0"/>
              <a:ea typeface="Calibri" panose="020F0502020204030204" pitchFamily="34" charset="0"/>
            </a:endParaRPr>
          </a:p>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endParaRPr lang="ru-RU" sz="4400" dirty="0">
              <a:effectLst/>
              <a:latin typeface="Times New Roman" panose="02020603050405020304" pitchFamily="18" charset="0"/>
              <a:ea typeface="Calibri" panose="020F0502020204030204" pitchFamily="34" charset="0"/>
            </a:endParaRPr>
          </a:p>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endParaRPr lang="ru-RU" sz="4400" dirty="0">
              <a:latin typeface="Times New Roman" panose="02020603050405020304" pitchFamily="18" charset="0"/>
              <a:ea typeface="Calibri" panose="020F0502020204030204" pitchFamily="34" charset="0"/>
            </a:endParaRPr>
          </a:p>
          <a:p>
            <a:pPr marL="0" marR="0" lvl="0" indent="0" algn="just" defTabSz="821531" rtl="0" eaLnBrk="1" fontAlgn="auto" latinLnBrk="0" hangingPunct="0">
              <a:lnSpc>
                <a:spcPct val="100000"/>
              </a:lnSpc>
              <a:spcBef>
                <a:spcPts val="2800"/>
              </a:spcBef>
              <a:spcAft>
                <a:spcPts val="0"/>
              </a:spcAft>
              <a:buClrTx/>
              <a:buSzTx/>
              <a:buFontTx/>
              <a:buNone/>
              <a:tabLst/>
              <a:defRPr sz="2800">
                <a:solidFill>
                  <a:srgbClr val="253957"/>
                </a:solidFill>
                <a:latin typeface="+mn-lt"/>
                <a:ea typeface="+mn-ea"/>
                <a:cs typeface="+mn-cs"/>
                <a:sym typeface="Arial Narrow"/>
              </a:defRPr>
            </a:pPr>
            <a:r>
              <a:rPr lang="ru-RU" sz="4400" dirty="0">
                <a:effectLst/>
                <a:latin typeface="Times New Roman" panose="02020603050405020304" pitchFamily="18" charset="0"/>
                <a:ea typeface="Calibri" panose="020F0502020204030204" pitchFamily="34" charset="0"/>
              </a:rPr>
              <a:t>Построение графов, отражающих такие типы связей, как «союзы» и</a:t>
            </a:r>
            <a:r>
              <a:rPr kumimoji="0" lang="ru-RU" sz="44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sym typeface="Helvetica Light"/>
              </a:rPr>
              <a:t> «конфликты»</a:t>
            </a:r>
            <a:r>
              <a:rPr lang="en-US" sz="4400" dirty="0">
                <a:effectLst/>
                <a:latin typeface="Times New Roman" panose="02020603050405020304" pitchFamily="18" charset="0"/>
                <a:ea typeface="Calibri" panose="020F0502020204030204" pitchFamily="34" charset="0"/>
              </a:rPr>
              <a:t> </a:t>
            </a:r>
            <a:r>
              <a:rPr lang="ru-RU" sz="4400" dirty="0">
                <a:effectLst/>
                <a:latin typeface="Times New Roman" panose="02020603050405020304" pitchFamily="18" charset="0"/>
                <a:ea typeface="Calibri" panose="020F0502020204030204" pitchFamily="34" charset="0"/>
              </a:rPr>
              <a:t> отражают изменение политического вектора: постоянные валлийские междоусобные конфликты сменяются явным англо-валлийским противостоянием. </a:t>
            </a:r>
            <a:endParaRPr kumimoji="0" lang="en-US" sz="4400" b="0" i="0" u="none" strike="noStrike" kern="0" cap="none" spc="0" normalizeH="0" baseline="0" noProof="0" dirty="0">
              <a:ln>
                <a:noFill/>
              </a:ln>
              <a:solidFill>
                <a:srgbClr val="253957"/>
              </a:solidFill>
              <a:effectLst/>
              <a:uLnTx/>
              <a:uFillTx/>
              <a:latin typeface="Times New Roman" panose="02020603050405020304" pitchFamily="18" charset="0"/>
              <a:ea typeface="Calibri" panose="020F0502020204030204" pitchFamily="34" charset="0"/>
              <a:sym typeface="Arial Narrow"/>
            </a:endParaRPr>
          </a:p>
        </p:txBody>
      </p:sp>
      <p:sp>
        <p:nvSpPr>
          <p:cNvPr id="66" name="Очень крутой заголовок…"/>
          <p:cNvSpPr txBox="1"/>
          <p:nvPr/>
        </p:nvSpPr>
        <p:spPr>
          <a:xfrm>
            <a:off x="1115664" y="2972786"/>
            <a:ext cx="21506374"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0" marR="0" lvl="0" indent="0" algn="l" defTabSz="821531" rtl="0" eaLnBrk="1" fontAlgn="auto" latinLnBrk="0" hangingPunct="0">
              <a:lnSpc>
                <a:spcPct val="100000"/>
              </a:lnSpc>
              <a:spcBef>
                <a:spcPts val="0"/>
              </a:spcBef>
              <a:spcAft>
                <a:spcPts val="0"/>
              </a:spcAft>
              <a:buClrTx/>
              <a:buSzTx/>
              <a:buFontTx/>
              <a:buNone/>
              <a:tabLst/>
              <a:defRPr sz="3000">
                <a:solidFill>
                  <a:srgbClr val="253957"/>
                </a:solidFill>
                <a:latin typeface="+mn-lt"/>
                <a:ea typeface="+mn-ea"/>
                <a:cs typeface="+mn-cs"/>
                <a:sym typeface="Arial Narrow"/>
              </a:defRPr>
            </a:pPr>
            <a:endParaRPr kumimoji="0" lang="en-US" sz="4200" b="0" i="0" u="none" strike="noStrike" kern="0" cap="none" spc="0" normalizeH="0" baseline="0" noProof="0" dirty="0">
              <a:ln>
                <a:noFill/>
              </a:ln>
              <a:solidFill>
                <a:srgbClr val="253957"/>
              </a:solidFill>
              <a:effectLst/>
              <a:uLnTx/>
              <a:uFillTx/>
              <a:latin typeface="Arial Narrow" charset="0"/>
              <a:ea typeface="Arial Narrow" charset="0"/>
              <a:cs typeface="Arial Narrow" charset="0"/>
              <a:sym typeface="Arial Narrow"/>
            </a:endParaRPr>
          </a:p>
        </p:txBody>
      </p:sp>
      <p:sp>
        <p:nvSpPr>
          <p:cNvPr id="67" name="Заголовок основного текста"/>
          <p:cNvSpPr txBox="1"/>
          <p:nvPr/>
        </p:nvSpPr>
        <p:spPr>
          <a:xfrm>
            <a:off x="1107280" y="5820994"/>
            <a:ext cx="16073439"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marL="0" marR="0" lvl="0" indent="0" algn="l" defTabSz="821531" rtl="0" eaLnBrk="1" fontAlgn="auto" latinLnBrk="0" hangingPunct="0">
              <a:lnSpc>
                <a:spcPct val="100000"/>
              </a:lnSpc>
              <a:spcBef>
                <a:spcPts val="0"/>
              </a:spcBef>
              <a:spcAft>
                <a:spcPts val="0"/>
              </a:spcAft>
              <a:buClrTx/>
              <a:buSzTx/>
              <a:buFontTx/>
              <a:buNone/>
              <a:tabLst/>
              <a:defRPr/>
            </a:pPr>
            <a:endParaRPr kumimoji="0" lang="en-US" sz="4200" b="1" i="0" u="none" strike="noStrike" kern="0" cap="none" spc="0" normalizeH="0" baseline="0" noProof="0" dirty="0">
              <a:ln>
                <a:noFill/>
              </a:ln>
              <a:solidFill>
                <a:srgbClr val="253957"/>
              </a:solidFill>
              <a:effectLst/>
              <a:uLnTx/>
              <a:uFillTx/>
              <a:latin typeface="Arial Narrow"/>
              <a:sym typeface="Arial Narrow"/>
            </a:endParaRPr>
          </a:p>
        </p:txBody>
      </p:sp>
      <p:sp>
        <p:nvSpPr>
          <p:cNvPr id="68"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marL="0" marR="0" lvl="0" indent="0" algn="ctr" defTabSz="821531" rtl="0" eaLnBrk="1" fontAlgn="auto" latinLnBrk="0" hangingPunct="0">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000000"/>
              </a:solidFill>
              <a:effectLst/>
              <a:uLnTx/>
              <a:uFillTx/>
              <a:latin typeface="Helvetica Light"/>
              <a:sym typeface="Helvetica Light"/>
            </a:endParaRPr>
          </a:p>
        </p:txBody>
      </p:sp>
      <p:sp>
        <p:nvSpPr>
          <p:cNvPr id="8"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pPr marL="0" marR="0" lvl="0" indent="0" algn="r" defTabSz="821531" rtl="0" eaLnBrk="1"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253957"/>
              </a:solidFill>
              <a:effectLst/>
              <a:uLnTx/>
              <a:uFillTx/>
              <a:latin typeface="Arial Narrow"/>
              <a:sym typeface="Arial Narrow"/>
            </a:endParaRPr>
          </a:p>
        </p:txBody>
      </p:sp>
      <p:pic>
        <p:nvPicPr>
          <p:cNvPr id="9" name="Изображение" descr="Изображение"/>
          <p:cNvPicPr>
            <a:picLocks noChangeAspect="1"/>
          </p:cNvPicPr>
          <p:nvPr/>
        </p:nvPicPr>
        <p:blipFill>
          <a:blip r:embed="rId2"/>
          <a:stretch>
            <a:fillRect/>
          </a:stretch>
        </p:blipFill>
        <p:spPr>
          <a:xfrm>
            <a:off x="1211199" y="620465"/>
            <a:ext cx="1214985" cy="1214985"/>
          </a:xfrm>
          <a:prstGeom prst="rect">
            <a:avLst/>
          </a:prstGeom>
          <a:ln w="12700">
            <a:miter lim="400000"/>
          </a:ln>
        </p:spPr>
      </p:pic>
      <p:sp>
        <p:nvSpPr>
          <p:cNvPr id="11" name="Очень крутой заголовок…">
            <a:extLst>
              <a:ext uri="{FF2B5EF4-FFF2-40B4-BE49-F238E27FC236}">
                <a16:creationId xmlns:a16="http://schemas.microsoft.com/office/drawing/2014/main" id="{15B4633C-55FC-473D-99AC-FFF952389816}"/>
              </a:ext>
            </a:extLst>
          </p:cNvPr>
          <p:cNvSpPr txBox="1"/>
          <p:nvPr/>
        </p:nvSpPr>
        <p:spPr>
          <a:xfrm>
            <a:off x="1209449" y="2980217"/>
            <a:ext cx="21495711"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endPar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endParaRPr>
          </a:p>
        </p:txBody>
      </p:sp>
      <p:sp>
        <p:nvSpPr>
          <p:cNvPr id="12" name="Очень крутой заголовок…">
            <a:extLst>
              <a:ext uri="{FF2B5EF4-FFF2-40B4-BE49-F238E27FC236}">
                <a16:creationId xmlns:a16="http://schemas.microsoft.com/office/drawing/2014/main" id="{10124305-F2A2-4502-921E-239C898B6E2C}"/>
              </a:ext>
            </a:extLst>
          </p:cNvPr>
          <p:cNvSpPr txBox="1"/>
          <p:nvPr/>
        </p:nvSpPr>
        <p:spPr>
          <a:xfrm>
            <a:off x="1209448" y="2972786"/>
            <a:ext cx="21495711" cy="23132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5400" b="1"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sym typeface="Helvetica Light"/>
              </a:rPr>
              <a:t>Applying social network analysis (SNA) to the historical narrative of a politically fragmented region (Wales 1193–1282)</a:t>
            </a:r>
            <a:endPar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endParaRPr>
          </a:p>
        </p:txBody>
      </p:sp>
    </p:spTree>
    <p:extLst>
      <p:ext uri="{BB962C8B-B14F-4D97-AF65-F5344CB8AC3E}">
        <p14:creationId xmlns:p14="http://schemas.microsoft.com/office/powerpoint/2010/main" val="292698498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07280" y="7680918"/>
            <a:ext cx="21523142" cy="48426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numCol="2" spcCol="1076157"/>
          <a:lstStyle/>
          <a:p>
            <a:pPr marL="0" marR="0" lvl="0" indent="0" algn="l" defTabSz="821531" rtl="0" eaLnBrk="1" fontAlgn="auto" latinLnBrk="0" hangingPunct="0">
              <a:lnSpc>
                <a:spcPct val="100000"/>
              </a:lnSpc>
              <a:spcBef>
                <a:spcPts val="2800"/>
              </a:spcBef>
              <a:spcAft>
                <a:spcPts val="0"/>
              </a:spcAft>
              <a:buClrTx/>
              <a:buSzPct val="100000"/>
              <a:buFontTx/>
              <a:buNone/>
              <a:tabLst/>
              <a:defRPr sz="2800">
                <a:solidFill>
                  <a:srgbClr val="253957"/>
                </a:solidFill>
                <a:latin typeface="+mn-lt"/>
                <a:ea typeface="+mn-ea"/>
                <a:cs typeface="+mn-cs"/>
                <a:sym typeface="Arial Narrow"/>
              </a:defRPr>
            </a:pPr>
            <a:endParaRPr kumimoji="0" sz="2800" b="0" i="0" u="none" strike="noStrike" kern="0" cap="none" spc="0" normalizeH="0" baseline="0" noProof="0" dirty="0">
              <a:ln>
                <a:noFill/>
              </a:ln>
              <a:solidFill>
                <a:srgbClr val="253957"/>
              </a:solidFill>
              <a:effectLst/>
              <a:uLnTx/>
              <a:uFillTx/>
              <a:latin typeface="Arial Narrow"/>
              <a:sym typeface="Arial Narrow"/>
            </a:endParaRPr>
          </a:p>
        </p:txBody>
      </p:sp>
      <p:sp>
        <p:nvSpPr>
          <p:cNvPr id="80" name="Очень крутой заголовок…"/>
          <p:cNvSpPr txBox="1"/>
          <p:nvPr/>
        </p:nvSpPr>
        <p:spPr>
          <a:xfrm>
            <a:off x="1115664" y="2972787"/>
            <a:ext cx="21506374" cy="871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lstStyle/>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4200" b="1" i="0" u="none" strike="noStrike" kern="0" cap="all" spc="0" normalizeH="0" baseline="0" noProof="0" dirty="0" err="1">
                <a:ln>
                  <a:noFill/>
                </a:ln>
                <a:solidFill>
                  <a:srgbClr val="253957"/>
                </a:solidFill>
                <a:effectLst/>
                <a:uLnTx/>
                <a:uFillTx/>
                <a:latin typeface="Arial Narrow" charset="0"/>
                <a:ea typeface="Arial Narrow" charset="0"/>
                <a:cs typeface="Arial Narrow" charset="0"/>
                <a:sym typeface="Arial Narrow"/>
              </a:rPr>
              <a:t>Llywelyn</a:t>
            </a:r>
            <a:r>
              <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 The Great</a:t>
            </a:r>
            <a:r>
              <a:rPr kumimoji="0" lang="ru-RU"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a:t>
            </a:r>
            <a:r>
              <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 alliances and Conflicts</a:t>
            </a:r>
            <a:r>
              <a:rPr kumimoji="0" lang="ru-RU"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 </a:t>
            </a:r>
            <a:endPar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endParaRPr>
          </a:p>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3200" b="1" i="0" u="none" strike="noStrike" kern="0" cap="all" spc="0" normalizeH="0" baseline="0" noProof="0" dirty="0">
                <a:ln>
                  <a:noFill/>
                </a:ln>
                <a:solidFill>
                  <a:srgbClr val="FF0000"/>
                </a:solidFill>
                <a:effectLst/>
                <a:uLnTx/>
                <a:uFillTx/>
                <a:latin typeface="Arial Narrow" charset="0"/>
                <a:ea typeface="Arial Narrow" charset="0"/>
                <a:cs typeface="Arial Narrow" charset="0"/>
                <a:sym typeface="Arial Narrow"/>
              </a:rPr>
              <a:t>Welsh</a:t>
            </a:r>
          </a:p>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3200" b="1" i="0" u="none" strike="noStrike" kern="0" cap="all" spc="0" normalizeH="0" baseline="0" noProof="0" dirty="0">
                <a:ln>
                  <a:noFill/>
                </a:ln>
                <a:solidFill>
                  <a:srgbClr val="000000"/>
                </a:solidFill>
                <a:effectLst/>
                <a:uLnTx/>
                <a:uFillTx/>
                <a:latin typeface="Arial Narrow" charset="0"/>
                <a:ea typeface="Arial Narrow" charset="0"/>
                <a:cs typeface="Arial Narrow" charset="0"/>
                <a:sym typeface="Arial Narrow"/>
              </a:rPr>
              <a:t>English</a:t>
            </a:r>
          </a:p>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endParaRPr kumimoji="0" lang="en-US" sz="3200" b="1" i="0" u="none" strike="noStrike" kern="0" cap="all" spc="0" normalizeH="0" baseline="0" noProof="0" dirty="0">
              <a:ln>
                <a:noFill/>
              </a:ln>
              <a:solidFill>
                <a:srgbClr val="0365C0">
                  <a:lumMod val="75000"/>
                </a:srgbClr>
              </a:solidFill>
              <a:effectLst/>
              <a:uLnTx/>
              <a:uFillTx/>
              <a:latin typeface="Arial Narrow" charset="0"/>
              <a:ea typeface="Arial Narrow" charset="0"/>
              <a:cs typeface="Arial Narrow" charset="0"/>
              <a:sym typeface="Arial Narrow"/>
            </a:endParaRPr>
          </a:p>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 </a:t>
            </a:r>
          </a:p>
        </p:txBody>
      </p:sp>
      <p:sp>
        <p:nvSpPr>
          <p:cNvPr id="81" name="Заголовок основного текста"/>
          <p:cNvSpPr txBox="1"/>
          <p:nvPr/>
        </p:nvSpPr>
        <p:spPr>
          <a:xfrm>
            <a:off x="1107280" y="5919613"/>
            <a:ext cx="16073439" cy="13249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marL="0" marR="0" lvl="0" indent="0" algn="l" defTabSz="821531" rtl="0" eaLnBrk="1" fontAlgn="auto" latinLnBrk="0" hangingPunct="0">
              <a:lnSpc>
                <a:spcPct val="100000"/>
              </a:lnSpc>
              <a:spcBef>
                <a:spcPts val="0"/>
              </a:spcBef>
              <a:spcAft>
                <a:spcPts val="0"/>
              </a:spcAft>
              <a:buClrTx/>
              <a:buSzTx/>
              <a:buFontTx/>
              <a:buNone/>
              <a:tabLst/>
              <a:defRPr/>
            </a:pPr>
            <a:endParaRPr kumimoji="0" lang="en-US" sz="4200" b="1" i="0" u="none" strike="noStrike" kern="0" cap="none" spc="0" normalizeH="0" baseline="0" noProof="0" dirty="0">
              <a:ln>
                <a:noFill/>
              </a:ln>
              <a:solidFill>
                <a:srgbClr val="253957"/>
              </a:solidFill>
              <a:effectLst/>
              <a:uLnTx/>
              <a:uFillTx/>
              <a:latin typeface="Arial Narrow"/>
              <a:sym typeface="Arial Narrow"/>
            </a:endParaRPr>
          </a:p>
        </p:txBody>
      </p:sp>
      <p:sp>
        <p:nvSpPr>
          <p:cNvPr id="82"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marL="0" marR="0" lvl="0" indent="0" algn="ctr" defTabSz="821531" rtl="0" eaLnBrk="1" fontAlgn="auto" latinLnBrk="0" hangingPunct="0">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000000"/>
              </a:solidFill>
              <a:effectLst/>
              <a:uLnTx/>
              <a:uFillTx/>
              <a:latin typeface="Helvetica Light"/>
              <a:sym typeface="Helvetica Light"/>
            </a:endParaRPr>
          </a:p>
        </p:txBody>
      </p:sp>
      <p:sp>
        <p:nvSpPr>
          <p:cNvPr id="8"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pPr marL="0" marR="0" lvl="0" indent="0" algn="r" defTabSz="821531" rtl="0" eaLnBrk="1"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253957"/>
              </a:solidFill>
              <a:effectLst/>
              <a:uLnTx/>
              <a:uFillTx/>
              <a:latin typeface="Arial Narrow"/>
              <a:sym typeface="Arial Narrow"/>
            </a:endParaRPr>
          </a:p>
        </p:txBody>
      </p:sp>
      <p:pic>
        <p:nvPicPr>
          <p:cNvPr id="9" name="Изображение" descr="Изображение"/>
          <p:cNvPicPr>
            <a:picLocks noChangeAspect="1"/>
          </p:cNvPicPr>
          <p:nvPr/>
        </p:nvPicPr>
        <p:blipFill>
          <a:blip r:embed="rId2"/>
          <a:stretch>
            <a:fillRect/>
          </a:stretch>
        </p:blipFill>
        <p:spPr>
          <a:xfrm>
            <a:off x="1211199" y="620465"/>
            <a:ext cx="1214985" cy="1214985"/>
          </a:xfrm>
          <a:prstGeom prst="rect">
            <a:avLst/>
          </a:prstGeom>
          <a:ln w="12700">
            <a:miter lim="400000"/>
          </a:ln>
        </p:spPr>
      </p:pic>
      <p:pic>
        <p:nvPicPr>
          <p:cNvPr id="3" name="Рисунок 2">
            <a:extLst>
              <a:ext uri="{FF2B5EF4-FFF2-40B4-BE49-F238E27FC236}">
                <a16:creationId xmlns:a16="http://schemas.microsoft.com/office/drawing/2014/main" id="{EB70CB04-3966-444D-9989-272F5524C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1995" y="6857997"/>
            <a:ext cx="9" cy="6"/>
          </a:xfrm>
          <a:prstGeom prst="rect">
            <a:avLst/>
          </a:prstGeom>
        </p:spPr>
      </p:pic>
      <p:pic>
        <p:nvPicPr>
          <p:cNvPr id="2" name="Рисунок 1">
            <a:extLst>
              <a:ext uri="{FF2B5EF4-FFF2-40B4-BE49-F238E27FC236}">
                <a16:creationId xmlns:a16="http://schemas.microsoft.com/office/drawing/2014/main" id="{8D73D246-0349-44F0-A3EC-4E42D9461889}"/>
              </a:ext>
            </a:extLst>
          </p:cNvPr>
          <p:cNvPicPr>
            <a:picLocks noChangeAspect="1"/>
          </p:cNvPicPr>
          <p:nvPr/>
        </p:nvPicPr>
        <p:blipFill>
          <a:blip r:embed="rId4"/>
          <a:stretch>
            <a:fillRect/>
          </a:stretch>
        </p:blipFill>
        <p:spPr>
          <a:xfrm>
            <a:off x="1115664" y="4634999"/>
            <a:ext cx="11323565" cy="8492674"/>
          </a:xfrm>
          <a:prstGeom prst="rect">
            <a:avLst/>
          </a:prstGeom>
        </p:spPr>
      </p:pic>
      <p:pic>
        <p:nvPicPr>
          <p:cNvPr id="4" name="Рисунок 3">
            <a:extLst>
              <a:ext uri="{FF2B5EF4-FFF2-40B4-BE49-F238E27FC236}">
                <a16:creationId xmlns:a16="http://schemas.microsoft.com/office/drawing/2014/main" id="{6AA16776-EF4C-4136-872E-AC64D3B0AE36}"/>
              </a:ext>
            </a:extLst>
          </p:cNvPr>
          <p:cNvPicPr>
            <a:picLocks noChangeAspect="1"/>
          </p:cNvPicPr>
          <p:nvPr/>
        </p:nvPicPr>
        <p:blipFill>
          <a:blip r:embed="rId5"/>
          <a:stretch>
            <a:fillRect/>
          </a:stretch>
        </p:blipFill>
        <p:spPr>
          <a:xfrm>
            <a:off x="12552217" y="4648098"/>
            <a:ext cx="11366416" cy="8524812"/>
          </a:xfrm>
          <a:prstGeom prst="rect">
            <a:avLst/>
          </a:prstGeom>
        </p:spPr>
      </p:pic>
    </p:spTree>
    <p:extLst>
      <p:ext uri="{BB962C8B-B14F-4D97-AF65-F5344CB8AC3E}">
        <p14:creationId xmlns:p14="http://schemas.microsoft.com/office/powerpoint/2010/main" val="156461618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1107280" y="7680918"/>
            <a:ext cx="21523142" cy="48426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numCol="2" spcCol="1076157"/>
          <a:lstStyle/>
          <a:p>
            <a:pPr marL="0" marR="0" lvl="0" indent="0" algn="l" defTabSz="821531" rtl="0" eaLnBrk="1" fontAlgn="auto" latinLnBrk="0" hangingPunct="0">
              <a:lnSpc>
                <a:spcPct val="100000"/>
              </a:lnSpc>
              <a:spcBef>
                <a:spcPts val="2800"/>
              </a:spcBef>
              <a:spcAft>
                <a:spcPts val="0"/>
              </a:spcAft>
              <a:buClrTx/>
              <a:buSzPct val="100000"/>
              <a:buFontTx/>
              <a:buNone/>
              <a:tabLst/>
              <a:defRPr sz="2800">
                <a:solidFill>
                  <a:srgbClr val="253957"/>
                </a:solidFill>
                <a:latin typeface="+mn-lt"/>
                <a:ea typeface="+mn-ea"/>
                <a:cs typeface="+mn-cs"/>
                <a:sym typeface="Arial Narrow"/>
              </a:defRPr>
            </a:pPr>
            <a:endParaRPr kumimoji="0" sz="2800" b="0" i="0" u="none" strike="noStrike" kern="0" cap="none" spc="0" normalizeH="0" baseline="0" noProof="0" dirty="0">
              <a:ln>
                <a:noFill/>
              </a:ln>
              <a:solidFill>
                <a:srgbClr val="253957"/>
              </a:solidFill>
              <a:effectLst/>
              <a:uLnTx/>
              <a:uFillTx/>
              <a:latin typeface="Arial Narrow"/>
              <a:sym typeface="Arial Narrow"/>
            </a:endParaRPr>
          </a:p>
        </p:txBody>
      </p:sp>
      <p:sp>
        <p:nvSpPr>
          <p:cNvPr id="80" name="Очень крутой заголовок…"/>
          <p:cNvSpPr txBox="1"/>
          <p:nvPr/>
        </p:nvSpPr>
        <p:spPr>
          <a:xfrm>
            <a:off x="1115664" y="2972787"/>
            <a:ext cx="21506374" cy="871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lstStyle/>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4200" b="1" i="0" u="none" strike="noStrike" kern="0" cap="all" spc="0" normalizeH="0" baseline="0" noProof="0" dirty="0" err="1">
                <a:ln>
                  <a:noFill/>
                </a:ln>
                <a:solidFill>
                  <a:srgbClr val="253957"/>
                </a:solidFill>
                <a:effectLst/>
                <a:uLnTx/>
                <a:uFillTx/>
                <a:latin typeface="Arial Narrow" charset="0"/>
                <a:ea typeface="Arial Narrow" charset="0"/>
                <a:cs typeface="Arial Narrow" charset="0"/>
                <a:sym typeface="Arial Narrow"/>
              </a:rPr>
              <a:t>Llywelyn</a:t>
            </a:r>
            <a:r>
              <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 The Last</a:t>
            </a:r>
            <a:r>
              <a:rPr kumimoji="0" lang="ru-RU"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a:t>
            </a:r>
            <a:r>
              <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 alliances and Conflicts</a:t>
            </a:r>
            <a:r>
              <a:rPr kumimoji="0" lang="ru-RU"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 </a:t>
            </a:r>
            <a:endPar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endParaRPr>
          </a:p>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3200" b="1" i="0" u="none" strike="noStrike" kern="0" cap="all" spc="0" normalizeH="0" baseline="0" noProof="0" dirty="0">
                <a:ln>
                  <a:noFill/>
                </a:ln>
                <a:solidFill>
                  <a:srgbClr val="FF0000"/>
                </a:solidFill>
                <a:effectLst/>
                <a:uLnTx/>
                <a:uFillTx/>
                <a:latin typeface="Arial Narrow" charset="0"/>
                <a:ea typeface="Arial Narrow" charset="0"/>
                <a:cs typeface="Arial Narrow" charset="0"/>
                <a:sym typeface="Arial Narrow"/>
              </a:rPr>
              <a:t>Welsh</a:t>
            </a:r>
          </a:p>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3200" b="1" i="0" u="none" strike="noStrike" kern="0" cap="all" spc="0" normalizeH="0" baseline="0" noProof="0" dirty="0">
                <a:ln>
                  <a:noFill/>
                </a:ln>
                <a:solidFill>
                  <a:srgbClr val="000000"/>
                </a:solidFill>
                <a:effectLst/>
                <a:uLnTx/>
                <a:uFillTx/>
                <a:latin typeface="Arial Narrow" charset="0"/>
                <a:ea typeface="Arial Narrow" charset="0"/>
                <a:cs typeface="Arial Narrow" charset="0"/>
                <a:sym typeface="Arial Narrow"/>
              </a:rPr>
              <a:t>English</a:t>
            </a:r>
          </a:p>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endParaRPr kumimoji="0" lang="en-US" sz="3200" b="1" i="0" u="none" strike="noStrike" kern="0" cap="all" spc="0" normalizeH="0" baseline="0" noProof="0" dirty="0">
              <a:ln>
                <a:noFill/>
              </a:ln>
              <a:solidFill>
                <a:srgbClr val="0365C0">
                  <a:lumMod val="75000"/>
                </a:srgbClr>
              </a:solidFill>
              <a:effectLst/>
              <a:uLnTx/>
              <a:uFillTx/>
              <a:latin typeface="Arial Narrow" charset="0"/>
              <a:ea typeface="Arial Narrow" charset="0"/>
              <a:cs typeface="Arial Narrow" charset="0"/>
              <a:sym typeface="Arial Narrow"/>
            </a:endParaRPr>
          </a:p>
          <a:p>
            <a:pPr marL="0" marR="0" lvl="0" indent="0" algn="l" defTabSz="821531" rtl="0" eaLnBrk="1" fontAlgn="auto" latinLnBrk="0" hangingPunct="0">
              <a:lnSpc>
                <a:spcPct val="100000"/>
              </a:lnSpc>
              <a:spcBef>
                <a:spcPts val="0"/>
              </a:spcBef>
              <a:spcAft>
                <a:spcPts val="0"/>
              </a:spcAft>
              <a:buClrTx/>
              <a:buSzTx/>
              <a:buFontTx/>
              <a:buNone/>
              <a:tabLst/>
              <a:defRPr sz="5000" b="1" cap="all">
                <a:solidFill>
                  <a:srgbClr val="253957"/>
                </a:solidFill>
                <a:latin typeface="+mn-lt"/>
                <a:ea typeface="+mn-ea"/>
                <a:cs typeface="+mn-cs"/>
                <a:sym typeface="Arial Narrow"/>
              </a:defRPr>
            </a:pPr>
            <a:r>
              <a:rPr kumimoji="0" lang="en-US" sz="4200" b="1" i="0" u="none" strike="noStrike" kern="0" cap="all" spc="0" normalizeH="0" baseline="0" noProof="0" dirty="0">
                <a:ln>
                  <a:noFill/>
                </a:ln>
                <a:solidFill>
                  <a:srgbClr val="253957"/>
                </a:solidFill>
                <a:effectLst/>
                <a:uLnTx/>
                <a:uFillTx/>
                <a:latin typeface="Arial Narrow" charset="0"/>
                <a:ea typeface="Arial Narrow" charset="0"/>
                <a:cs typeface="Arial Narrow" charset="0"/>
                <a:sym typeface="Arial Narrow"/>
              </a:rPr>
              <a:t> </a:t>
            </a:r>
          </a:p>
        </p:txBody>
      </p:sp>
      <p:sp>
        <p:nvSpPr>
          <p:cNvPr id="81" name="Заголовок основного текста"/>
          <p:cNvSpPr txBox="1"/>
          <p:nvPr/>
        </p:nvSpPr>
        <p:spPr>
          <a:xfrm>
            <a:off x="1107280" y="5919613"/>
            <a:ext cx="16073439" cy="13249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b"/>
          <a:lstStyle>
            <a:lvl1pPr algn="l">
              <a:defRPr sz="4200" b="1">
                <a:solidFill>
                  <a:srgbClr val="253957"/>
                </a:solidFill>
                <a:latin typeface="+mn-lt"/>
                <a:ea typeface="+mn-ea"/>
                <a:cs typeface="+mn-cs"/>
                <a:sym typeface="Arial Narrow"/>
              </a:defRPr>
            </a:lvl1pPr>
          </a:lstStyle>
          <a:p>
            <a:pPr marL="0" marR="0" lvl="0" indent="0" algn="l" defTabSz="821531" rtl="0" eaLnBrk="1" fontAlgn="auto" latinLnBrk="0" hangingPunct="0">
              <a:lnSpc>
                <a:spcPct val="100000"/>
              </a:lnSpc>
              <a:spcBef>
                <a:spcPts val="0"/>
              </a:spcBef>
              <a:spcAft>
                <a:spcPts val="0"/>
              </a:spcAft>
              <a:buClrTx/>
              <a:buSzTx/>
              <a:buFontTx/>
              <a:buNone/>
              <a:tabLst/>
              <a:defRPr/>
            </a:pPr>
            <a:endParaRPr kumimoji="0" lang="en-US" sz="4200" b="1" i="0" u="none" strike="noStrike" kern="0" cap="none" spc="0" normalizeH="0" baseline="0" noProof="0" dirty="0">
              <a:ln>
                <a:noFill/>
              </a:ln>
              <a:solidFill>
                <a:srgbClr val="253957"/>
              </a:solidFill>
              <a:effectLst/>
              <a:uLnTx/>
              <a:uFillTx/>
              <a:latin typeface="Arial Narrow"/>
              <a:sym typeface="Arial Narrow"/>
            </a:endParaRPr>
          </a:p>
        </p:txBody>
      </p:sp>
      <p:sp>
        <p:nvSpPr>
          <p:cNvPr id="82" name="Линия"/>
          <p:cNvSpPr/>
          <p:nvPr/>
        </p:nvSpPr>
        <p:spPr>
          <a:xfrm>
            <a:off x="1201065" y="2214562"/>
            <a:ext cx="21506374" cy="1"/>
          </a:xfrm>
          <a:prstGeom prst="line">
            <a:avLst/>
          </a:prstGeom>
          <a:ln w="12700">
            <a:solidFill>
              <a:srgbClr val="253957"/>
            </a:solidFill>
            <a:miter lim="400000"/>
          </a:ln>
        </p:spPr>
        <p:txBody>
          <a:bodyPr lIns="71437" tIns="71437" rIns="71437" bIns="71437" anchor="ctr"/>
          <a:lstStyle/>
          <a:p>
            <a:pPr marL="0" marR="0" lvl="0" indent="0" algn="ctr" defTabSz="821531" rtl="0" eaLnBrk="1" fontAlgn="auto" latinLnBrk="0" hangingPunct="0">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rgbClr val="000000"/>
              </a:solidFill>
              <a:effectLst/>
              <a:uLnTx/>
              <a:uFillTx/>
              <a:latin typeface="Helvetica Light"/>
              <a:sym typeface="Helvetica Light"/>
            </a:endParaRPr>
          </a:p>
        </p:txBody>
      </p:sp>
      <p:sp>
        <p:nvSpPr>
          <p:cNvPr id="8" name="Название подразделения, лаборатории, факультета и т.д."/>
          <p:cNvSpPr txBox="1"/>
          <p:nvPr/>
        </p:nvSpPr>
        <p:spPr>
          <a:xfrm>
            <a:off x="11338744" y="942364"/>
            <a:ext cx="11366416"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r">
              <a:defRPr sz="2400">
                <a:solidFill>
                  <a:srgbClr val="253957"/>
                </a:solidFill>
                <a:latin typeface="+mn-lt"/>
                <a:ea typeface="+mn-ea"/>
                <a:cs typeface="+mn-cs"/>
                <a:sym typeface="Arial Narrow"/>
              </a:defRPr>
            </a:lvl1pPr>
          </a:lstStyle>
          <a:p>
            <a:pPr marL="0" marR="0" lvl="0" indent="0" algn="r" defTabSz="821531" rtl="0" eaLnBrk="1" fontAlgn="auto" latinLnBrk="0" hangingPunct="0">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253957"/>
              </a:solidFill>
              <a:effectLst/>
              <a:uLnTx/>
              <a:uFillTx/>
              <a:latin typeface="Arial Narrow"/>
              <a:sym typeface="Arial Narrow"/>
            </a:endParaRPr>
          </a:p>
        </p:txBody>
      </p:sp>
      <p:pic>
        <p:nvPicPr>
          <p:cNvPr id="9" name="Изображение" descr="Изображение"/>
          <p:cNvPicPr>
            <a:picLocks noChangeAspect="1"/>
          </p:cNvPicPr>
          <p:nvPr/>
        </p:nvPicPr>
        <p:blipFill>
          <a:blip r:embed="rId2"/>
          <a:stretch>
            <a:fillRect/>
          </a:stretch>
        </p:blipFill>
        <p:spPr>
          <a:xfrm>
            <a:off x="1211199" y="620465"/>
            <a:ext cx="1214985" cy="1214985"/>
          </a:xfrm>
          <a:prstGeom prst="rect">
            <a:avLst/>
          </a:prstGeom>
          <a:ln w="12700">
            <a:miter lim="400000"/>
          </a:ln>
        </p:spPr>
      </p:pic>
      <p:pic>
        <p:nvPicPr>
          <p:cNvPr id="3" name="Рисунок 2">
            <a:extLst>
              <a:ext uri="{FF2B5EF4-FFF2-40B4-BE49-F238E27FC236}">
                <a16:creationId xmlns:a16="http://schemas.microsoft.com/office/drawing/2014/main" id="{EB70CB04-3966-444D-9989-272F5524C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1995" y="6857997"/>
            <a:ext cx="9" cy="6"/>
          </a:xfrm>
          <a:prstGeom prst="rect">
            <a:avLst/>
          </a:prstGeom>
        </p:spPr>
      </p:pic>
      <p:pic>
        <p:nvPicPr>
          <p:cNvPr id="5" name="Рисунок 4">
            <a:extLst>
              <a:ext uri="{FF2B5EF4-FFF2-40B4-BE49-F238E27FC236}">
                <a16:creationId xmlns:a16="http://schemas.microsoft.com/office/drawing/2014/main" id="{EE521236-DEDC-456F-9FF2-7D523428CD36}"/>
              </a:ext>
            </a:extLst>
          </p:cNvPr>
          <p:cNvPicPr>
            <a:picLocks noChangeAspect="1"/>
          </p:cNvPicPr>
          <p:nvPr/>
        </p:nvPicPr>
        <p:blipFill>
          <a:blip r:embed="rId4"/>
          <a:stretch>
            <a:fillRect/>
          </a:stretch>
        </p:blipFill>
        <p:spPr>
          <a:xfrm>
            <a:off x="457199" y="4460119"/>
            <a:ext cx="10881545" cy="8760092"/>
          </a:xfrm>
          <a:prstGeom prst="rect">
            <a:avLst/>
          </a:prstGeom>
        </p:spPr>
      </p:pic>
      <p:pic>
        <p:nvPicPr>
          <p:cNvPr id="6" name="Рисунок 5">
            <a:extLst>
              <a:ext uri="{FF2B5EF4-FFF2-40B4-BE49-F238E27FC236}">
                <a16:creationId xmlns:a16="http://schemas.microsoft.com/office/drawing/2014/main" id="{9C37424D-FCBA-45C1-B3C1-DA3ABBE88023}"/>
              </a:ext>
            </a:extLst>
          </p:cNvPr>
          <p:cNvPicPr>
            <a:picLocks noChangeAspect="1"/>
          </p:cNvPicPr>
          <p:nvPr/>
        </p:nvPicPr>
        <p:blipFill>
          <a:blip r:embed="rId5"/>
          <a:stretch>
            <a:fillRect/>
          </a:stretch>
        </p:blipFill>
        <p:spPr>
          <a:xfrm>
            <a:off x="11971251" y="4401774"/>
            <a:ext cx="11305469" cy="8818437"/>
          </a:xfrm>
          <a:prstGeom prst="rect">
            <a:avLst/>
          </a:prstGeom>
        </p:spPr>
      </p:pic>
    </p:spTree>
    <p:extLst>
      <p:ext uri="{BB962C8B-B14F-4D97-AF65-F5344CB8AC3E}">
        <p14:creationId xmlns:p14="http://schemas.microsoft.com/office/powerpoint/2010/main" val="3960930608"/>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353</TotalTime>
  <Words>602</Words>
  <Application>Microsoft Office PowerPoint</Application>
  <PresentationFormat>Произвольный</PresentationFormat>
  <Paragraphs>55</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Arial Narrow</vt:lpstr>
      <vt:lpstr>Calibri</vt:lpstr>
      <vt:lpstr>Helvetica</vt:lpstr>
      <vt:lpstr>Helvetica Light</vt:lpstr>
      <vt:lpstr>Helvetica Neue</vt:lpstr>
      <vt:lpstr>Times New Roman</vt:lpstr>
      <vt:lpstr>White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Владимир Кремлёв</dc:creator>
  <cp:lastModifiedBy>Мария Лошкарева</cp:lastModifiedBy>
  <cp:revision>4</cp:revision>
  <dcterms:modified xsi:type="dcterms:W3CDTF">2021-09-15T13:41:12Z</dcterms:modified>
</cp:coreProperties>
</file>