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1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469" r:id="rId3"/>
    <p:sldId id="471" r:id="rId4"/>
    <p:sldId id="473" r:id="rId5"/>
    <p:sldId id="472" r:id="rId6"/>
    <p:sldId id="483" r:id="rId7"/>
    <p:sldId id="475" r:id="rId8"/>
    <p:sldId id="476" r:id="rId9"/>
    <p:sldId id="479" r:id="rId10"/>
    <p:sldId id="477" r:id="rId11"/>
    <p:sldId id="481" r:id="rId12"/>
    <p:sldId id="478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14"/>
    <p:restoredTop sz="96296"/>
  </p:normalViewPr>
  <p:slideViewPr>
    <p:cSldViewPr snapToGrid="0" snapToObjects="1">
      <p:cViewPr varScale="1">
        <p:scale>
          <a:sx n="113" d="100"/>
          <a:sy n="113" d="100"/>
        </p:scale>
        <p:origin x="9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5F6050-5E58-D047-A528-E1895AA4A8D2}" type="doc">
      <dgm:prSet loTypeId="urn:microsoft.com/office/officeart/2005/8/layout/radial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24F23B0-BC10-D240-8C6C-8DA5E0CF7BED}">
      <dgm:prSet phldrT="[Testo]"/>
      <dgm:spPr/>
      <dgm:t>
        <a:bodyPr/>
        <a:lstStyle/>
        <a:p>
          <a:r>
            <a:rPr lang="it-IT" b="1" dirty="0" err="1">
              <a:latin typeface="Arial" panose="020B0604020202020204" pitchFamily="34" charset="0"/>
              <a:cs typeface="Arial" panose="020B0604020202020204" pitchFamily="34" charset="0"/>
            </a:rPr>
            <a:t>Good</a:t>
          </a:r>
          <a:r>
            <a:rPr lang="it-IT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b="1" dirty="0" err="1">
              <a:latin typeface="Arial" panose="020B0604020202020204" pitchFamily="34" charset="0"/>
              <a:cs typeface="Arial" panose="020B0604020202020204" pitchFamily="34" charset="0"/>
            </a:rPr>
            <a:t>practices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Vicoria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 &amp; Albert 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Museum</a:t>
          </a:r>
          <a:endParaRPr lang="it-I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A80B5C-57A2-9E46-AA65-E82A69DB8014}" type="parTrans" cxnId="{C4BD8540-F4FA-5940-B7F1-588A62E57735}">
      <dgm:prSet/>
      <dgm:spPr/>
      <dgm:t>
        <a:bodyPr/>
        <a:lstStyle/>
        <a:p>
          <a:endParaRPr lang="it-IT"/>
        </a:p>
      </dgm:t>
    </dgm:pt>
    <dgm:pt modelId="{E8040DDF-F6A2-CE4F-9AB5-5174FA9FA5C7}" type="sibTrans" cxnId="{C4BD8540-F4FA-5940-B7F1-588A62E57735}">
      <dgm:prSet/>
      <dgm:spPr/>
      <dgm:t>
        <a:bodyPr/>
        <a:lstStyle/>
        <a:p>
          <a:endParaRPr lang="it-IT"/>
        </a:p>
      </dgm:t>
    </dgm:pt>
    <dgm:pt modelId="{960B87C3-D5FC-D840-A342-19B7F8C42F91}">
      <dgm:prSet phldrT="[Testo]" custT="1"/>
      <dgm:spPr/>
      <dgm:t>
        <a:bodyPr/>
        <a:lstStyle/>
        <a:p>
          <a:r>
            <a:rPr lang="it-IT" sz="1400" dirty="0">
              <a:latin typeface="Arial" panose="020B0604020202020204" pitchFamily="34" charset="0"/>
              <a:cs typeface="Arial" panose="020B0604020202020204" pitchFamily="34" charset="0"/>
            </a:rPr>
            <a:t>The </a:t>
          </a:r>
          <a:r>
            <a:rPr lang="it-IT" sz="1400" dirty="0" err="1">
              <a:latin typeface="Arial" panose="020B0604020202020204" pitchFamily="34" charset="0"/>
              <a:cs typeface="Arial" panose="020B0604020202020204" pitchFamily="34" charset="0"/>
            </a:rPr>
            <a:t>necessity</a:t>
          </a:r>
          <a:r>
            <a:rPr lang="it-IT" sz="1400" dirty="0">
              <a:latin typeface="Arial" panose="020B0604020202020204" pitchFamily="34" charset="0"/>
              <a:cs typeface="Arial" panose="020B0604020202020204" pitchFamily="34" charset="0"/>
            </a:rPr>
            <a:t> to </a:t>
          </a:r>
          <a:r>
            <a:rPr lang="it-IT" sz="1400" dirty="0" err="1">
              <a:latin typeface="Arial" panose="020B0604020202020204" pitchFamily="34" charset="0"/>
              <a:cs typeface="Arial" panose="020B0604020202020204" pitchFamily="34" charset="0"/>
            </a:rPr>
            <a:t>renew</a:t>
          </a:r>
          <a:endParaRPr lang="it-IT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C37F1D-9B46-6F45-924F-6BBAFBCEC562}" type="parTrans" cxnId="{7C016D72-3638-DD43-9863-D672E4824A6D}">
      <dgm:prSet/>
      <dgm:spPr/>
      <dgm:t>
        <a:bodyPr/>
        <a:lstStyle/>
        <a:p>
          <a:endParaRPr lang="it-IT"/>
        </a:p>
      </dgm:t>
    </dgm:pt>
    <dgm:pt modelId="{173337A6-F55A-1345-8549-D6CC80805EB2}" type="sibTrans" cxnId="{7C016D72-3638-DD43-9863-D672E4824A6D}">
      <dgm:prSet/>
      <dgm:spPr/>
      <dgm:t>
        <a:bodyPr/>
        <a:lstStyle/>
        <a:p>
          <a:endParaRPr lang="it-IT"/>
        </a:p>
      </dgm:t>
    </dgm:pt>
    <dgm:pt modelId="{C7E28A9E-BC7D-814D-AA53-86293259FE55}">
      <dgm:prSet phldrT="[Testo]" custT="1"/>
      <dgm:spPr/>
      <dgm:t>
        <a:bodyPr/>
        <a:lstStyle/>
        <a:p>
          <a:r>
            <a:rPr lang="it-IT" sz="1000" dirty="0">
              <a:latin typeface="Arial" panose="020B0604020202020204" pitchFamily="34" charset="0"/>
              <a:cs typeface="Arial" panose="020B0604020202020204" pitchFamily="34" charset="0"/>
            </a:rPr>
            <a:t>Cultural </a:t>
          </a:r>
          <a:r>
            <a:rPr lang="it-IT" sz="1000" dirty="0" err="1">
              <a:latin typeface="Arial" panose="020B0604020202020204" pitchFamily="34" charset="0"/>
              <a:cs typeface="Arial" panose="020B0604020202020204" pitchFamily="34" charset="0"/>
            </a:rPr>
            <a:t>Insititutions</a:t>
          </a:r>
          <a:r>
            <a:rPr lang="it-IT" sz="1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1000" dirty="0" err="1">
              <a:latin typeface="Arial" panose="020B0604020202020204" pitchFamily="34" charset="0"/>
              <a:cs typeface="Arial" panose="020B0604020202020204" pitchFamily="34" charset="0"/>
            </a:rPr>
            <a:t>have</a:t>
          </a:r>
          <a:r>
            <a:rPr lang="it-IT" sz="1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1000" dirty="0" err="1">
              <a:latin typeface="Arial" panose="020B0604020202020204" pitchFamily="34" charset="0"/>
              <a:cs typeface="Arial" panose="020B0604020202020204" pitchFamily="34" charset="0"/>
            </a:rPr>
            <a:t>tried</a:t>
          </a:r>
          <a:r>
            <a:rPr lang="it-IT" sz="1000" dirty="0">
              <a:latin typeface="Arial" panose="020B0604020202020204" pitchFamily="34" charset="0"/>
              <a:cs typeface="Arial" panose="020B0604020202020204" pitchFamily="34" charset="0"/>
            </a:rPr>
            <a:t> to </a:t>
          </a:r>
          <a:r>
            <a:rPr lang="it-IT" sz="1000" dirty="0" err="1">
              <a:latin typeface="Arial" panose="020B0604020202020204" pitchFamily="34" charset="0"/>
              <a:cs typeface="Arial" panose="020B0604020202020204" pitchFamily="34" charset="0"/>
            </a:rPr>
            <a:t>change</a:t>
          </a:r>
          <a:endParaRPr lang="it-IT" sz="1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76E708-C020-A041-886F-8715FFF9727D}" type="parTrans" cxnId="{47A4161A-339B-044A-B9E4-061584626344}">
      <dgm:prSet/>
      <dgm:spPr/>
      <dgm:t>
        <a:bodyPr/>
        <a:lstStyle/>
        <a:p>
          <a:endParaRPr lang="it-IT"/>
        </a:p>
      </dgm:t>
    </dgm:pt>
    <dgm:pt modelId="{DF6D05F9-51E4-5F40-A121-3CED5AE2E2A1}" type="sibTrans" cxnId="{47A4161A-339B-044A-B9E4-061584626344}">
      <dgm:prSet/>
      <dgm:spPr/>
      <dgm:t>
        <a:bodyPr/>
        <a:lstStyle/>
        <a:p>
          <a:endParaRPr lang="it-IT"/>
        </a:p>
      </dgm:t>
    </dgm:pt>
    <dgm:pt modelId="{89172232-4FBD-B146-B9C5-A36F73A42411}">
      <dgm:prSet phldrT="[Testo]" custT="1"/>
      <dgm:spPr/>
      <dgm:t>
        <a:bodyPr/>
        <a:lstStyle/>
        <a:p>
          <a:r>
            <a:rPr lang="it-IT" sz="1000" dirty="0">
              <a:latin typeface="Arial" panose="020B0604020202020204" pitchFamily="34" charset="0"/>
              <a:cs typeface="Arial" panose="020B0604020202020204" pitchFamily="34" charset="0"/>
            </a:rPr>
            <a:t>Covid-19 </a:t>
          </a:r>
          <a:r>
            <a:rPr lang="it-IT" sz="1000" dirty="0" err="1">
              <a:latin typeface="Arial" panose="020B0604020202020204" pitchFamily="34" charset="0"/>
              <a:cs typeface="Arial" panose="020B0604020202020204" pitchFamily="34" charset="0"/>
            </a:rPr>
            <a:t>has</a:t>
          </a:r>
          <a:r>
            <a:rPr lang="it-IT" sz="1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1000" dirty="0" err="1">
              <a:latin typeface="Arial" panose="020B0604020202020204" pitchFamily="34" charset="0"/>
              <a:cs typeface="Arial" panose="020B0604020202020204" pitchFamily="34" charset="0"/>
            </a:rPr>
            <a:t>accelerated</a:t>
          </a:r>
          <a:r>
            <a:rPr lang="it-IT" sz="1000" dirty="0">
              <a:latin typeface="Arial" panose="020B0604020202020204" pitchFamily="34" charset="0"/>
              <a:cs typeface="Arial" panose="020B0604020202020204" pitchFamily="34" charset="0"/>
            </a:rPr>
            <a:t> the </a:t>
          </a:r>
          <a:r>
            <a:rPr lang="it-IT" sz="1000" dirty="0" err="1">
              <a:latin typeface="Arial" panose="020B0604020202020204" pitchFamily="34" charset="0"/>
              <a:cs typeface="Arial" panose="020B0604020202020204" pitchFamily="34" charset="0"/>
            </a:rPr>
            <a:t>necessity</a:t>
          </a:r>
          <a:endParaRPr lang="it-IT" sz="1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C6676B-3943-4645-8072-14DF2674C346}" type="parTrans" cxnId="{BD95544A-5CB4-A04E-95BE-0314B7B76A54}">
      <dgm:prSet/>
      <dgm:spPr/>
      <dgm:t>
        <a:bodyPr/>
        <a:lstStyle/>
        <a:p>
          <a:endParaRPr lang="it-IT"/>
        </a:p>
      </dgm:t>
    </dgm:pt>
    <dgm:pt modelId="{6AAA6874-E17E-DE45-9471-BD0E314EC492}" type="sibTrans" cxnId="{BD95544A-5CB4-A04E-95BE-0314B7B76A54}">
      <dgm:prSet/>
      <dgm:spPr/>
      <dgm:t>
        <a:bodyPr/>
        <a:lstStyle/>
        <a:p>
          <a:endParaRPr lang="it-IT"/>
        </a:p>
      </dgm:t>
    </dgm:pt>
    <dgm:pt modelId="{A0673D41-A8B8-954E-80C3-B1EF2EB441B4}">
      <dgm:prSet phldrT="[Testo]"/>
      <dgm:spPr/>
      <dgm:t>
        <a:bodyPr/>
        <a:lstStyle/>
        <a:p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Museums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user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 -&gt; 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touch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-free </a:t>
          </a:r>
          <a:r>
            <a:rPr lang="it-IT" dirty="0" err="1">
              <a:latin typeface="Arial" panose="020B0604020202020204" pitchFamily="34" charset="0"/>
              <a:cs typeface="Arial" panose="020B0604020202020204" pitchFamily="34" charset="0"/>
            </a:rPr>
            <a:t>experience</a:t>
          </a:r>
          <a:r>
            <a:rPr lang="it-IT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326FFC21-C4E3-9E45-9ABF-B22FB8C571AF}" type="parTrans" cxnId="{34FA21FE-98CA-6746-8CEE-B4439F01B14C}">
      <dgm:prSet/>
      <dgm:spPr/>
      <dgm:t>
        <a:bodyPr/>
        <a:lstStyle/>
        <a:p>
          <a:endParaRPr lang="it-IT"/>
        </a:p>
      </dgm:t>
    </dgm:pt>
    <dgm:pt modelId="{0C665768-5A58-574B-B3F0-1D8459830D71}" type="sibTrans" cxnId="{34FA21FE-98CA-6746-8CEE-B4439F01B14C}">
      <dgm:prSet/>
      <dgm:spPr/>
      <dgm:t>
        <a:bodyPr/>
        <a:lstStyle/>
        <a:p>
          <a:endParaRPr lang="it-IT"/>
        </a:p>
      </dgm:t>
    </dgm:pt>
    <dgm:pt modelId="{6CBC9857-2F39-A546-B153-6EAE681530DE}" type="pres">
      <dgm:prSet presAssocID="{155F6050-5E58-D047-A528-E1895AA4A8D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107D6F0-FD13-9C4E-8BB8-FED9DBA78B15}" type="pres">
      <dgm:prSet presAssocID="{E24F23B0-BC10-D240-8C6C-8DA5E0CF7BED}" presName="centerShape" presStyleLbl="node0" presStyleIdx="0" presStyleCnt="1"/>
      <dgm:spPr/>
    </dgm:pt>
    <dgm:pt modelId="{1532D434-08F0-B849-B1BE-AE0C65783D39}" type="pres">
      <dgm:prSet presAssocID="{960B87C3-D5FC-D840-A342-19B7F8C42F91}" presName="node" presStyleLbl="node1" presStyleIdx="0" presStyleCnt="4" custScaleX="161335">
        <dgm:presLayoutVars>
          <dgm:bulletEnabled val="1"/>
        </dgm:presLayoutVars>
      </dgm:prSet>
      <dgm:spPr/>
    </dgm:pt>
    <dgm:pt modelId="{CED105BE-8E58-B645-B5E8-5535E381BCDA}" type="pres">
      <dgm:prSet presAssocID="{960B87C3-D5FC-D840-A342-19B7F8C42F91}" presName="dummy" presStyleCnt="0"/>
      <dgm:spPr/>
    </dgm:pt>
    <dgm:pt modelId="{C20AA8F1-28F4-B949-9A78-411A0B405828}" type="pres">
      <dgm:prSet presAssocID="{173337A6-F55A-1345-8549-D6CC80805EB2}" presName="sibTrans" presStyleLbl="sibTrans2D1" presStyleIdx="0" presStyleCnt="4"/>
      <dgm:spPr/>
    </dgm:pt>
    <dgm:pt modelId="{47D8A041-DC5C-994B-A9A0-89D64A0FA9AC}" type="pres">
      <dgm:prSet presAssocID="{C7E28A9E-BC7D-814D-AA53-86293259FE55}" presName="node" presStyleLbl="node1" presStyleIdx="1" presStyleCnt="4" custScaleX="136696">
        <dgm:presLayoutVars>
          <dgm:bulletEnabled val="1"/>
        </dgm:presLayoutVars>
      </dgm:prSet>
      <dgm:spPr/>
    </dgm:pt>
    <dgm:pt modelId="{4BF98A97-3B16-7841-94EB-84ACFB83E294}" type="pres">
      <dgm:prSet presAssocID="{C7E28A9E-BC7D-814D-AA53-86293259FE55}" presName="dummy" presStyleCnt="0"/>
      <dgm:spPr/>
    </dgm:pt>
    <dgm:pt modelId="{B276F6F4-D731-4548-AB9A-0936740B9F2A}" type="pres">
      <dgm:prSet presAssocID="{DF6D05F9-51E4-5F40-A121-3CED5AE2E2A1}" presName="sibTrans" presStyleLbl="sibTrans2D1" presStyleIdx="1" presStyleCnt="4"/>
      <dgm:spPr/>
    </dgm:pt>
    <dgm:pt modelId="{EE1FFD70-4F32-1F4D-AC6E-ABEDC0CE9123}" type="pres">
      <dgm:prSet presAssocID="{89172232-4FBD-B146-B9C5-A36F73A42411}" presName="node" presStyleLbl="node1" presStyleIdx="2" presStyleCnt="4" custScaleX="149000">
        <dgm:presLayoutVars>
          <dgm:bulletEnabled val="1"/>
        </dgm:presLayoutVars>
      </dgm:prSet>
      <dgm:spPr/>
    </dgm:pt>
    <dgm:pt modelId="{F8A12C6A-EB6B-564D-955E-5837E983A353}" type="pres">
      <dgm:prSet presAssocID="{89172232-4FBD-B146-B9C5-A36F73A42411}" presName="dummy" presStyleCnt="0"/>
      <dgm:spPr/>
    </dgm:pt>
    <dgm:pt modelId="{C2011351-E2F0-E14B-9F06-B7353B40F402}" type="pres">
      <dgm:prSet presAssocID="{6AAA6874-E17E-DE45-9471-BD0E314EC492}" presName="sibTrans" presStyleLbl="sibTrans2D1" presStyleIdx="2" presStyleCnt="4"/>
      <dgm:spPr/>
    </dgm:pt>
    <dgm:pt modelId="{20A6B377-FC7A-0D4D-834E-DC7F12F3223C}" type="pres">
      <dgm:prSet presAssocID="{A0673D41-A8B8-954E-80C3-B1EF2EB441B4}" presName="node" presStyleLbl="node1" presStyleIdx="3" presStyleCnt="4" custScaleX="142218">
        <dgm:presLayoutVars>
          <dgm:bulletEnabled val="1"/>
        </dgm:presLayoutVars>
      </dgm:prSet>
      <dgm:spPr/>
    </dgm:pt>
    <dgm:pt modelId="{95C655CB-ED91-CA40-8642-858938D0E3A4}" type="pres">
      <dgm:prSet presAssocID="{A0673D41-A8B8-954E-80C3-B1EF2EB441B4}" presName="dummy" presStyleCnt="0"/>
      <dgm:spPr/>
    </dgm:pt>
    <dgm:pt modelId="{89DF54B1-341D-B04D-8C57-5156B3A8B8AE}" type="pres">
      <dgm:prSet presAssocID="{0C665768-5A58-574B-B3F0-1D8459830D71}" presName="sibTrans" presStyleLbl="sibTrans2D1" presStyleIdx="3" presStyleCnt="4"/>
      <dgm:spPr/>
    </dgm:pt>
  </dgm:ptLst>
  <dgm:cxnLst>
    <dgm:cxn modelId="{47A4161A-339B-044A-B9E4-061584626344}" srcId="{E24F23B0-BC10-D240-8C6C-8DA5E0CF7BED}" destId="{C7E28A9E-BC7D-814D-AA53-86293259FE55}" srcOrd="1" destOrd="0" parTransId="{CF76E708-C020-A041-886F-8715FFF9727D}" sibTransId="{DF6D05F9-51E4-5F40-A121-3CED5AE2E2A1}"/>
    <dgm:cxn modelId="{95180E32-1C7F-F641-8B25-9F4E0FB6C79F}" type="presOf" srcId="{C7E28A9E-BC7D-814D-AA53-86293259FE55}" destId="{47D8A041-DC5C-994B-A9A0-89D64A0FA9AC}" srcOrd="0" destOrd="0" presId="urn:microsoft.com/office/officeart/2005/8/layout/radial6"/>
    <dgm:cxn modelId="{DB937033-B152-BD48-83BB-58CC6D45C3CB}" type="presOf" srcId="{E24F23B0-BC10-D240-8C6C-8DA5E0CF7BED}" destId="{6107D6F0-FD13-9C4E-8BB8-FED9DBA78B15}" srcOrd="0" destOrd="0" presId="urn:microsoft.com/office/officeart/2005/8/layout/radial6"/>
    <dgm:cxn modelId="{88F6483E-27AD-4B42-9DDD-289860933157}" type="presOf" srcId="{173337A6-F55A-1345-8549-D6CC80805EB2}" destId="{C20AA8F1-28F4-B949-9A78-411A0B405828}" srcOrd="0" destOrd="0" presId="urn:microsoft.com/office/officeart/2005/8/layout/radial6"/>
    <dgm:cxn modelId="{C4BD8540-F4FA-5940-B7F1-588A62E57735}" srcId="{155F6050-5E58-D047-A528-E1895AA4A8D2}" destId="{E24F23B0-BC10-D240-8C6C-8DA5E0CF7BED}" srcOrd="0" destOrd="0" parTransId="{6DA80B5C-57A2-9E46-AA65-E82A69DB8014}" sibTransId="{E8040DDF-F6A2-CE4F-9AB5-5174FA9FA5C7}"/>
    <dgm:cxn modelId="{BD95544A-5CB4-A04E-95BE-0314B7B76A54}" srcId="{E24F23B0-BC10-D240-8C6C-8DA5E0CF7BED}" destId="{89172232-4FBD-B146-B9C5-A36F73A42411}" srcOrd="2" destOrd="0" parTransId="{99C6676B-3943-4645-8072-14DF2674C346}" sibTransId="{6AAA6874-E17E-DE45-9471-BD0E314EC492}"/>
    <dgm:cxn modelId="{06B8FE6A-5B90-B24D-9461-8069CAAFD84B}" type="presOf" srcId="{0C665768-5A58-574B-B3F0-1D8459830D71}" destId="{89DF54B1-341D-B04D-8C57-5156B3A8B8AE}" srcOrd="0" destOrd="0" presId="urn:microsoft.com/office/officeart/2005/8/layout/radial6"/>
    <dgm:cxn modelId="{7C016D72-3638-DD43-9863-D672E4824A6D}" srcId="{E24F23B0-BC10-D240-8C6C-8DA5E0CF7BED}" destId="{960B87C3-D5FC-D840-A342-19B7F8C42F91}" srcOrd="0" destOrd="0" parTransId="{D6C37F1D-9B46-6F45-924F-6BBAFBCEC562}" sibTransId="{173337A6-F55A-1345-8549-D6CC80805EB2}"/>
    <dgm:cxn modelId="{04E7337B-FBF2-F744-B649-ED294D0F62DD}" type="presOf" srcId="{89172232-4FBD-B146-B9C5-A36F73A42411}" destId="{EE1FFD70-4F32-1F4D-AC6E-ABEDC0CE9123}" srcOrd="0" destOrd="0" presId="urn:microsoft.com/office/officeart/2005/8/layout/radial6"/>
    <dgm:cxn modelId="{5D1B427E-181D-6643-B154-62990575242C}" type="presOf" srcId="{155F6050-5E58-D047-A528-E1895AA4A8D2}" destId="{6CBC9857-2F39-A546-B153-6EAE681530DE}" srcOrd="0" destOrd="0" presId="urn:microsoft.com/office/officeart/2005/8/layout/radial6"/>
    <dgm:cxn modelId="{4F05EBB5-8CFC-374A-890A-E305F96FE705}" type="presOf" srcId="{DF6D05F9-51E4-5F40-A121-3CED5AE2E2A1}" destId="{B276F6F4-D731-4548-AB9A-0936740B9F2A}" srcOrd="0" destOrd="0" presId="urn:microsoft.com/office/officeart/2005/8/layout/radial6"/>
    <dgm:cxn modelId="{E4F7B6BF-E009-6D4F-A069-E96BF850C988}" type="presOf" srcId="{A0673D41-A8B8-954E-80C3-B1EF2EB441B4}" destId="{20A6B377-FC7A-0D4D-834E-DC7F12F3223C}" srcOrd="0" destOrd="0" presId="urn:microsoft.com/office/officeart/2005/8/layout/radial6"/>
    <dgm:cxn modelId="{FB75F4F3-84C6-8244-8357-6515F636FC6F}" type="presOf" srcId="{960B87C3-D5FC-D840-A342-19B7F8C42F91}" destId="{1532D434-08F0-B849-B1BE-AE0C65783D39}" srcOrd="0" destOrd="0" presId="urn:microsoft.com/office/officeart/2005/8/layout/radial6"/>
    <dgm:cxn modelId="{5D72C3FB-06C4-1E41-845D-7E2C56401AC9}" type="presOf" srcId="{6AAA6874-E17E-DE45-9471-BD0E314EC492}" destId="{C2011351-E2F0-E14B-9F06-B7353B40F402}" srcOrd="0" destOrd="0" presId="urn:microsoft.com/office/officeart/2005/8/layout/radial6"/>
    <dgm:cxn modelId="{34FA21FE-98CA-6746-8CEE-B4439F01B14C}" srcId="{E24F23B0-BC10-D240-8C6C-8DA5E0CF7BED}" destId="{A0673D41-A8B8-954E-80C3-B1EF2EB441B4}" srcOrd="3" destOrd="0" parTransId="{326FFC21-C4E3-9E45-9ABF-B22FB8C571AF}" sibTransId="{0C665768-5A58-574B-B3F0-1D8459830D71}"/>
    <dgm:cxn modelId="{C4F46453-C8B1-B246-BB02-28A295D5E39A}" type="presParOf" srcId="{6CBC9857-2F39-A546-B153-6EAE681530DE}" destId="{6107D6F0-FD13-9C4E-8BB8-FED9DBA78B15}" srcOrd="0" destOrd="0" presId="urn:microsoft.com/office/officeart/2005/8/layout/radial6"/>
    <dgm:cxn modelId="{BF166786-2BC6-6D46-9960-0ECDC4D3E686}" type="presParOf" srcId="{6CBC9857-2F39-A546-B153-6EAE681530DE}" destId="{1532D434-08F0-B849-B1BE-AE0C65783D39}" srcOrd="1" destOrd="0" presId="urn:microsoft.com/office/officeart/2005/8/layout/radial6"/>
    <dgm:cxn modelId="{D8AA6FFF-B071-DF4F-B706-BEF299512EEA}" type="presParOf" srcId="{6CBC9857-2F39-A546-B153-6EAE681530DE}" destId="{CED105BE-8E58-B645-B5E8-5535E381BCDA}" srcOrd="2" destOrd="0" presId="urn:microsoft.com/office/officeart/2005/8/layout/radial6"/>
    <dgm:cxn modelId="{CF576D73-7972-C64E-AC09-AC9C689B78B5}" type="presParOf" srcId="{6CBC9857-2F39-A546-B153-6EAE681530DE}" destId="{C20AA8F1-28F4-B949-9A78-411A0B405828}" srcOrd="3" destOrd="0" presId="urn:microsoft.com/office/officeart/2005/8/layout/radial6"/>
    <dgm:cxn modelId="{BA1D2DBD-445C-2648-B001-C05FF5FBADE5}" type="presParOf" srcId="{6CBC9857-2F39-A546-B153-6EAE681530DE}" destId="{47D8A041-DC5C-994B-A9A0-89D64A0FA9AC}" srcOrd="4" destOrd="0" presId="urn:microsoft.com/office/officeart/2005/8/layout/radial6"/>
    <dgm:cxn modelId="{6BF67967-B8F9-8E45-874A-26A64DAD7EEF}" type="presParOf" srcId="{6CBC9857-2F39-A546-B153-6EAE681530DE}" destId="{4BF98A97-3B16-7841-94EB-84ACFB83E294}" srcOrd="5" destOrd="0" presId="urn:microsoft.com/office/officeart/2005/8/layout/radial6"/>
    <dgm:cxn modelId="{09049F8A-522D-9346-B74E-090EC9FD7FC5}" type="presParOf" srcId="{6CBC9857-2F39-A546-B153-6EAE681530DE}" destId="{B276F6F4-D731-4548-AB9A-0936740B9F2A}" srcOrd="6" destOrd="0" presId="urn:microsoft.com/office/officeart/2005/8/layout/radial6"/>
    <dgm:cxn modelId="{645A6C47-1BF6-384C-8026-8F2127EA98CB}" type="presParOf" srcId="{6CBC9857-2F39-A546-B153-6EAE681530DE}" destId="{EE1FFD70-4F32-1F4D-AC6E-ABEDC0CE9123}" srcOrd="7" destOrd="0" presId="urn:microsoft.com/office/officeart/2005/8/layout/radial6"/>
    <dgm:cxn modelId="{79823689-7193-9A43-AC09-860D8E9BDB44}" type="presParOf" srcId="{6CBC9857-2F39-A546-B153-6EAE681530DE}" destId="{F8A12C6A-EB6B-564D-955E-5837E983A353}" srcOrd="8" destOrd="0" presId="urn:microsoft.com/office/officeart/2005/8/layout/radial6"/>
    <dgm:cxn modelId="{ED748509-0513-0044-9E6E-70E9FD91A7D2}" type="presParOf" srcId="{6CBC9857-2F39-A546-B153-6EAE681530DE}" destId="{C2011351-E2F0-E14B-9F06-B7353B40F402}" srcOrd="9" destOrd="0" presId="urn:microsoft.com/office/officeart/2005/8/layout/radial6"/>
    <dgm:cxn modelId="{20AC39F1-38ED-A347-B52A-42907ED009C1}" type="presParOf" srcId="{6CBC9857-2F39-A546-B153-6EAE681530DE}" destId="{20A6B377-FC7A-0D4D-834E-DC7F12F3223C}" srcOrd="10" destOrd="0" presId="urn:microsoft.com/office/officeart/2005/8/layout/radial6"/>
    <dgm:cxn modelId="{3793CFB7-1365-9B42-A480-FED9D7AAA1C5}" type="presParOf" srcId="{6CBC9857-2F39-A546-B153-6EAE681530DE}" destId="{95C655CB-ED91-CA40-8642-858938D0E3A4}" srcOrd="11" destOrd="0" presId="urn:microsoft.com/office/officeart/2005/8/layout/radial6"/>
    <dgm:cxn modelId="{3D5174C3-434A-5E4B-989B-24606A558936}" type="presParOf" srcId="{6CBC9857-2F39-A546-B153-6EAE681530DE}" destId="{89DF54B1-341D-B04D-8C57-5156B3A8B8AE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F54B1-341D-B04D-8C57-5156B3A8B8AE}">
      <dsp:nvSpPr>
        <dsp:cNvPr id="0" name=""/>
        <dsp:cNvSpPr/>
      </dsp:nvSpPr>
      <dsp:spPr>
        <a:xfrm>
          <a:off x="989482" y="408953"/>
          <a:ext cx="2725804" cy="2725804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011351-E2F0-E14B-9F06-B7353B40F402}">
      <dsp:nvSpPr>
        <dsp:cNvPr id="0" name=""/>
        <dsp:cNvSpPr/>
      </dsp:nvSpPr>
      <dsp:spPr>
        <a:xfrm>
          <a:off x="989482" y="408953"/>
          <a:ext cx="2725804" cy="2725804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76F6F4-D731-4548-AB9A-0936740B9F2A}">
      <dsp:nvSpPr>
        <dsp:cNvPr id="0" name=""/>
        <dsp:cNvSpPr/>
      </dsp:nvSpPr>
      <dsp:spPr>
        <a:xfrm>
          <a:off x="989482" y="408953"/>
          <a:ext cx="2725804" cy="2725804"/>
        </a:xfrm>
        <a:prstGeom prst="blockArc">
          <a:avLst>
            <a:gd name="adj1" fmla="val 0"/>
            <a:gd name="adj2" fmla="val 54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0AA8F1-28F4-B949-9A78-411A0B405828}">
      <dsp:nvSpPr>
        <dsp:cNvPr id="0" name=""/>
        <dsp:cNvSpPr/>
      </dsp:nvSpPr>
      <dsp:spPr>
        <a:xfrm>
          <a:off x="989482" y="408953"/>
          <a:ext cx="2725804" cy="2725804"/>
        </a:xfrm>
        <a:prstGeom prst="blockArc">
          <a:avLst>
            <a:gd name="adj1" fmla="val 16200000"/>
            <a:gd name="adj2" fmla="val 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07D6F0-FD13-9C4E-8BB8-FED9DBA78B15}">
      <dsp:nvSpPr>
        <dsp:cNvPr id="0" name=""/>
        <dsp:cNvSpPr/>
      </dsp:nvSpPr>
      <dsp:spPr>
        <a:xfrm>
          <a:off x="1725039" y="1144510"/>
          <a:ext cx="1254690" cy="12546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kern="1200" dirty="0" err="1">
              <a:latin typeface="Arial" panose="020B0604020202020204" pitchFamily="34" charset="0"/>
              <a:cs typeface="Arial" panose="020B0604020202020204" pitchFamily="34" charset="0"/>
            </a:rPr>
            <a:t>Good</a:t>
          </a:r>
          <a:r>
            <a:rPr lang="it-IT" sz="1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1300" b="1" kern="1200" dirty="0" err="1">
              <a:latin typeface="Arial" panose="020B0604020202020204" pitchFamily="34" charset="0"/>
              <a:cs typeface="Arial" panose="020B0604020202020204" pitchFamily="34" charset="0"/>
            </a:rPr>
            <a:t>practices</a:t>
          </a:r>
          <a:r>
            <a:rPr lang="it-IT" sz="130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it-IT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Vicoria</a:t>
          </a:r>
          <a:r>
            <a:rPr lang="it-IT" sz="1300" kern="1200" dirty="0">
              <a:latin typeface="Arial" panose="020B0604020202020204" pitchFamily="34" charset="0"/>
              <a:cs typeface="Arial" panose="020B0604020202020204" pitchFamily="34" charset="0"/>
            </a:rPr>
            <a:t> &amp; Albert </a:t>
          </a:r>
          <a:r>
            <a:rPr lang="it-IT" sz="1300" kern="1200" dirty="0" err="1">
              <a:latin typeface="Arial" panose="020B0604020202020204" pitchFamily="34" charset="0"/>
              <a:cs typeface="Arial" panose="020B0604020202020204" pitchFamily="34" charset="0"/>
            </a:rPr>
            <a:t>Museum</a:t>
          </a:r>
          <a:endParaRPr lang="it-IT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08784" y="1328255"/>
        <a:ext cx="887200" cy="887200"/>
      </dsp:txXfrm>
    </dsp:sp>
    <dsp:sp modelId="{1532D434-08F0-B849-B1BE-AE0C65783D39}">
      <dsp:nvSpPr>
        <dsp:cNvPr id="0" name=""/>
        <dsp:cNvSpPr/>
      </dsp:nvSpPr>
      <dsp:spPr>
        <a:xfrm>
          <a:off x="1643896" y="1430"/>
          <a:ext cx="1416978" cy="8782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Arial" panose="020B0604020202020204" pitchFamily="34" charset="0"/>
              <a:cs typeface="Arial" panose="020B0604020202020204" pitchFamily="34" charset="0"/>
            </a:rPr>
            <a:t>The </a:t>
          </a:r>
          <a:r>
            <a:rPr lang="it-IT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necessity</a:t>
          </a:r>
          <a:r>
            <a:rPr lang="it-IT" sz="1400" kern="1200" dirty="0">
              <a:latin typeface="Arial" panose="020B0604020202020204" pitchFamily="34" charset="0"/>
              <a:cs typeface="Arial" panose="020B0604020202020204" pitchFamily="34" charset="0"/>
            </a:rPr>
            <a:t> to </a:t>
          </a:r>
          <a:r>
            <a:rPr lang="it-IT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renew</a:t>
          </a:r>
          <a:endParaRPr lang="it-IT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51408" y="130052"/>
        <a:ext cx="1001954" cy="621039"/>
      </dsp:txXfrm>
    </dsp:sp>
    <dsp:sp modelId="{47D8A041-DC5C-994B-A9A0-89D64A0FA9AC}">
      <dsp:nvSpPr>
        <dsp:cNvPr id="0" name=""/>
        <dsp:cNvSpPr/>
      </dsp:nvSpPr>
      <dsp:spPr>
        <a:xfrm>
          <a:off x="3083380" y="1332714"/>
          <a:ext cx="1200578" cy="8782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>
              <a:latin typeface="Arial" panose="020B0604020202020204" pitchFamily="34" charset="0"/>
              <a:cs typeface="Arial" panose="020B0604020202020204" pitchFamily="34" charset="0"/>
            </a:rPr>
            <a:t>Cultural </a:t>
          </a:r>
          <a:r>
            <a:rPr lang="it-IT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Insititutions</a:t>
          </a:r>
          <a:r>
            <a:rPr lang="it-IT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have</a:t>
          </a:r>
          <a:r>
            <a:rPr lang="it-IT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tried</a:t>
          </a:r>
          <a:r>
            <a:rPr lang="it-IT" sz="1000" kern="1200" dirty="0">
              <a:latin typeface="Arial" panose="020B0604020202020204" pitchFamily="34" charset="0"/>
              <a:cs typeface="Arial" panose="020B0604020202020204" pitchFamily="34" charset="0"/>
            </a:rPr>
            <a:t> to </a:t>
          </a:r>
          <a:r>
            <a:rPr lang="it-IT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change</a:t>
          </a:r>
          <a:endParaRPr lang="it-IT" sz="1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59201" y="1461336"/>
        <a:ext cx="848936" cy="621039"/>
      </dsp:txXfrm>
    </dsp:sp>
    <dsp:sp modelId="{EE1FFD70-4F32-1F4D-AC6E-ABEDC0CE9123}">
      <dsp:nvSpPr>
        <dsp:cNvPr id="0" name=""/>
        <dsp:cNvSpPr/>
      </dsp:nvSpPr>
      <dsp:spPr>
        <a:xfrm>
          <a:off x="1698064" y="2663998"/>
          <a:ext cx="1308642" cy="8782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>
              <a:latin typeface="Arial" panose="020B0604020202020204" pitchFamily="34" charset="0"/>
              <a:cs typeface="Arial" panose="020B0604020202020204" pitchFamily="34" charset="0"/>
            </a:rPr>
            <a:t>Covid-19 </a:t>
          </a:r>
          <a:r>
            <a:rPr lang="it-IT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has</a:t>
          </a:r>
          <a:r>
            <a:rPr lang="it-IT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t-IT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accelerated</a:t>
          </a:r>
          <a:r>
            <a:rPr lang="it-IT" sz="1000" kern="1200" dirty="0">
              <a:latin typeface="Arial" panose="020B0604020202020204" pitchFamily="34" charset="0"/>
              <a:cs typeface="Arial" panose="020B0604020202020204" pitchFamily="34" charset="0"/>
            </a:rPr>
            <a:t> the </a:t>
          </a:r>
          <a:r>
            <a:rPr lang="it-IT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necessity</a:t>
          </a:r>
          <a:endParaRPr lang="it-IT" sz="1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89710" y="2792620"/>
        <a:ext cx="925350" cy="621039"/>
      </dsp:txXfrm>
    </dsp:sp>
    <dsp:sp modelId="{20A6B377-FC7A-0D4D-834E-DC7F12F3223C}">
      <dsp:nvSpPr>
        <dsp:cNvPr id="0" name=""/>
        <dsp:cNvSpPr/>
      </dsp:nvSpPr>
      <dsp:spPr>
        <a:xfrm>
          <a:off x="396562" y="1332714"/>
          <a:ext cx="1249076" cy="8782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Museums</a:t>
          </a:r>
          <a:r>
            <a:rPr lang="it-IT" sz="100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it-IT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user</a:t>
          </a:r>
          <a:r>
            <a:rPr lang="it-IT" sz="1000" kern="1200" dirty="0">
              <a:latin typeface="Arial" panose="020B0604020202020204" pitchFamily="34" charset="0"/>
              <a:cs typeface="Arial" panose="020B0604020202020204" pitchFamily="34" charset="0"/>
            </a:rPr>
            <a:t> -&gt; </a:t>
          </a:r>
          <a:r>
            <a:rPr lang="it-IT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touch</a:t>
          </a:r>
          <a:r>
            <a:rPr lang="it-IT" sz="1000" kern="1200" dirty="0">
              <a:latin typeface="Arial" panose="020B0604020202020204" pitchFamily="34" charset="0"/>
              <a:cs typeface="Arial" panose="020B0604020202020204" pitchFamily="34" charset="0"/>
            </a:rPr>
            <a:t>-free </a:t>
          </a:r>
          <a:r>
            <a:rPr lang="it-IT" sz="1000" kern="1200" dirty="0" err="1">
              <a:latin typeface="Arial" panose="020B0604020202020204" pitchFamily="34" charset="0"/>
              <a:cs typeface="Arial" panose="020B0604020202020204" pitchFamily="34" charset="0"/>
            </a:rPr>
            <a:t>experience</a:t>
          </a:r>
          <a:r>
            <a:rPr lang="it-IT" sz="1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579485" y="1461336"/>
        <a:ext cx="883230" cy="6210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EB2B79-F349-3E47-A7D3-FFD282FD61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DAEC812-8C9F-554C-B3F0-FBA2B075A8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4912B82-AD2D-4443-94F1-EC7FC5D5D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209B-5366-D84C-9EDA-AC4BA949F169}" type="datetimeFigureOut">
              <a:rPr lang="it-IT" smtClean="0"/>
              <a:t>14/09/21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3931F7-8B58-0C45-A19C-8131B6EC1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76B232-D382-4447-B70F-4A5DAB23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C9FB-4191-7F48-82E3-27F3409C9E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5213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550457-FE32-FA48-95D6-6E977EF7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792C069-7AC4-464F-964F-820A6AAFF9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A9B207-0CCF-F949-9D80-F8299CD95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209B-5366-D84C-9EDA-AC4BA949F169}" type="datetimeFigureOut">
              <a:rPr lang="it-IT" smtClean="0"/>
              <a:t>14/09/21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B3D652-D2B7-8243-96BF-26C313BDE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A0D67BC-27AF-D549-8B67-89B5A3F89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C9FB-4191-7F48-82E3-27F3409C9E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2785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681CC38-2F77-A54F-B74E-FB4BC1F9A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8BCA1BA-8DF2-A048-A8C2-22A50EC63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8602F9-C222-A340-AD7B-1D3C73413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209B-5366-D84C-9EDA-AC4BA949F169}" type="datetimeFigureOut">
              <a:rPr lang="it-IT" smtClean="0"/>
              <a:t>14/09/21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FFD4A73-F150-2348-8E58-237E1E361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2C30DA3-AEA2-DF43-A819-35AA30EB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C9FB-4191-7F48-82E3-27F3409C9E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7669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D12C60-C542-194D-AD56-05F9F20E0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40D0B8-5E7B-B64C-A0F3-27FE1F429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C85C4A-97AE-9E4D-87C0-A6BA8A7A6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209B-5366-D84C-9EDA-AC4BA949F169}" type="datetimeFigureOut">
              <a:rPr lang="it-IT" smtClean="0"/>
              <a:t>14/09/21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D39F6DD-282C-1F44-BBA0-7A9683437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0C6431-DEFF-924D-AFBA-E60893F68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C9FB-4191-7F48-82E3-27F3409C9E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197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A1B31C-9FDF-084C-AFA5-0979FB07C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43972B-2C09-C348-9FAC-B4C2A6562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86ACED-3660-BB4F-8116-6D3782FF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209B-5366-D84C-9EDA-AC4BA949F169}" type="datetimeFigureOut">
              <a:rPr lang="it-IT" smtClean="0"/>
              <a:t>14/09/21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FACE1D-73C3-8A49-9FF5-F095EBA4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93C45D6-9891-B546-A980-B26BA096C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C9FB-4191-7F48-82E3-27F3409C9E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4071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14CA1E-7AB2-1E4B-955B-8C56B7D55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8A5239-C294-204A-951E-7078282AC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629C1BC-24AB-4B45-A7DA-0DCF0156BA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926628B-7F2C-FE44-AFAA-84BC5D789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209B-5366-D84C-9EDA-AC4BA949F169}" type="datetimeFigureOut">
              <a:rPr lang="it-IT" smtClean="0"/>
              <a:t>14/09/21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5D65A9B-BE99-6741-A872-6E9096B51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E107118-33D7-0647-B9E2-F7E2E7D65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C9FB-4191-7F48-82E3-27F3409C9E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37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F37C18-CFE7-ED49-AEC7-682EDD751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88D90D-948C-5942-8369-892DE7811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AC01B0-7FF8-AE47-BB6D-C8DCD39018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E2548F1-8535-C94F-A36F-A4DC16FAEB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F467530-7E2E-3F4D-A5B3-8EBD4FA6C1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8D4D2AF-7B78-584A-B18E-57490BE7A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209B-5366-D84C-9EDA-AC4BA949F169}" type="datetimeFigureOut">
              <a:rPr lang="it-IT" smtClean="0"/>
              <a:t>14/09/21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D4E7D03-326F-C243-8D98-FE8D2E25F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BC9D906-86F1-614D-9196-A4ADEAB77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C9FB-4191-7F48-82E3-27F3409C9E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938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5D2D11-2AC1-8840-B654-5447AD1F1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049FFCE-A15C-9C47-964D-017830180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209B-5366-D84C-9EDA-AC4BA949F169}" type="datetimeFigureOut">
              <a:rPr lang="it-IT" smtClean="0"/>
              <a:t>14/09/21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EC6254E-A35C-914E-B21B-ACB82EB07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C36CE8C-7086-4443-B818-475F189C8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C9FB-4191-7F48-82E3-27F3409C9E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9999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15A56B5-2752-CA46-A1A2-0CF24127E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209B-5366-D84C-9EDA-AC4BA949F169}" type="datetimeFigureOut">
              <a:rPr lang="it-IT" smtClean="0"/>
              <a:t>14/09/21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D6FBB4D-5D46-444E-B96B-9530A6CE1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4B481AC-1B28-8641-8DFD-48AE5198C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C9FB-4191-7F48-82E3-27F3409C9E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16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C50DAD-36EB-B242-BE7C-74D615C8F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732144-8AD1-794A-BD11-E6BD66BB3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795B11A-6A99-F14B-A3F9-3B7CE1EEA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E8BBD92-90EA-6846-B30F-9CA8F8B6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209B-5366-D84C-9EDA-AC4BA949F169}" type="datetimeFigureOut">
              <a:rPr lang="it-IT" smtClean="0"/>
              <a:t>14/09/21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B3369F-C4B4-764C-AD79-AB80631F6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1D55ABA-34B4-3445-A4DB-B457EB70B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C9FB-4191-7F48-82E3-27F3409C9E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0971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545AC9-B524-5D43-8820-C92965803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39B613D-A871-6645-B923-35A00B6B3C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0015251-8ED6-304D-BB16-30FEA4680F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B8F5D1B-1447-8D44-8A22-8CE02720F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209B-5366-D84C-9EDA-AC4BA949F169}" type="datetimeFigureOut">
              <a:rPr lang="it-IT" smtClean="0"/>
              <a:t>14/09/21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7F7091-025C-5D40-A17B-66055B5B5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A1E234-CF06-724E-86D2-7E90F5DE2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0C9FB-4191-7F48-82E3-27F3409C9E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3144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3045DBC-8DAD-6346-A1CC-5398C2E17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FDAE05-3B9C-BE4B-A270-A8D500F2A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3399DA-2B42-694D-A843-E97804E0B2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6209B-5366-D84C-9EDA-AC4BA949F169}" type="datetimeFigureOut">
              <a:rPr lang="it-IT" smtClean="0"/>
              <a:t>14/09/21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6160C1-6A02-A94F-A1DA-2B128832A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6098160-6F80-944C-8264-D2C101FEC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0C9FB-4191-7F48-82E3-27F3409C9E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575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a.barbuti@uniba.it" TargetMode="External"/><Relationship Id="rId2" Type="http://schemas.openxmlformats.org/officeDocument/2006/relationships/hyperlink" Target="mailto:mauro.debari@uniba.it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a.barbuti@uniba.it" TargetMode="External"/><Relationship Id="rId2" Type="http://schemas.openxmlformats.org/officeDocument/2006/relationships/hyperlink" Target="mailto:mauro.debari@uniba.it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a.barbuti@uniba.it" TargetMode="External"/><Relationship Id="rId2" Type="http://schemas.openxmlformats.org/officeDocument/2006/relationships/hyperlink" Target="mailto:mauro.debari@uniba.it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a.barbuti@uniba.it" TargetMode="External"/><Relationship Id="rId2" Type="http://schemas.openxmlformats.org/officeDocument/2006/relationships/hyperlink" Target="mailto:mauro.debari@uniba.it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a.barbuti@uniba.it" TargetMode="External"/><Relationship Id="rId2" Type="http://schemas.openxmlformats.org/officeDocument/2006/relationships/hyperlink" Target="mailto:mauro.debari@uniba.i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mailto:mauro.debari@uniba.it" TargetMode="External"/><Relationship Id="rId7" Type="http://schemas.openxmlformats.org/officeDocument/2006/relationships/diagramQuickStyle" Target="../diagrams/quickStyle1.xml"/><Relationship Id="rId2" Type="http://schemas.openxmlformats.org/officeDocument/2006/relationships/hyperlink" Target="https://www.vam.ac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2.png"/><Relationship Id="rId5" Type="http://schemas.openxmlformats.org/officeDocument/2006/relationships/diagramData" Target="../diagrams/data1.xml"/><Relationship Id="rId10" Type="http://schemas.openxmlformats.org/officeDocument/2006/relationships/image" Target="../media/image1.emf"/><Relationship Id="rId4" Type="http://schemas.openxmlformats.org/officeDocument/2006/relationships/hyperlink" Target="mailto:nicola.barbuti@uniba.it" TargetMode="External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a.barbuti@uniba.it" TargetMode="External"/><Relationship Id="rId7" Type="http://schemas.openxmlformats.org/officeDocument/2006/relationships/image" Target="../media/image2.png"/><Relationship Id="rId2" Type="http://schemas.openxmlformats.org/officeDocument/2006/relationships/hyperlink" Target="mailto:mauro.debari@uniba.i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abimus.com/" TargetMode="External"/><Relationship Id="rId3" Type="http://schemas.openxmlformats.org/officeDocument/2006/relationships/hyperlink" Target="mailto:nicola.barbuti@uniba.it" TargetMode="External"/><Relationship Id="rId7" Type="http://schemas.openxmlformats.org/officeDocument/2006/relationships/hyperlink" Target="https://www.amministrazionicomunali.it/puglia/bari/quorum-italia-srl" TargetMode="External"/><Relationship Id="rId2" Type="http://schemas.openxmlformats.org/officeDocument/2006/relationships/hyperlink" Target="mailto:mauro.debari@uniba.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hesisnet.it/" TargetMode="External"/><Relationship Id="rId5" Type="http://schemas.openxmlformats.org/officeDocument/2006/relationships/hyperlink" Target="https://www.uniba.it/ricerca/dipartimenti/disum" TargetMode="External"/><Relationship Id="rId10" Type="http://schemas.openxmlformats.org/officeDocument/2006/relationships/image" Target="../media/image1.emf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a.barbuti@uniba.it" TargetMode="External"/><Relationship Id="rId2" Type="http://schemas.openxmlformats.org/officeDocument/2006/relationships/hyperlink" Target="mailto:mauro.debari@uniba.i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a.barbuti@uniba.it" TargetMode="External"/><Relationship Id="rId7" Type="http://schemas.openxmlformats.org/officeDocument/2006/relationships/image" Target="../media/image7.png"/><Relationship Id="rId2" Type="http://schemas.openxmlformats.org/officeDocument/2006/relationships/hyperlink" Target="mailto:mauro.debari@uniba.i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a.barbuti@uniba.it" TargetMode="External"/><Relationship Id="rId2" Type="http://schemas.openxmlformats.org/officeDocument/2006/relationships/hyperlink" Target="mailto:mauro.debari@uniba.it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a.barbuti@uniba.it" TargetMode="External"/><Relationship Id="rId2" Type="http://schemas.openxmlformats.org/officeDocument/2006/relationships/hyperlink" Target="mailto:mauro.debari@uniba.it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54DAE7EE-0D70-B944-A8B6-7E885BF027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1450" y="1131840"/>
            <a:ext cx="6769100" cy="4189411"/>
          </a:xfrm>
        </p:spPr>
        <p:txBody>
          <a:bodyPr/>
          <a:lstStyle/>
          <a:p>
            <a:pPr eaLnBrk="1" hangingPunct="1"/>
            <a:r>
              <a:rPr lang="en-US" altLang="it-IT" sz="3200" b="1" dirty="0" err="1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Modellazione</a:t>
            </a:r>
            <a:r>
              <a:rPr lang="en-US" altLang="it-IT" sz="32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3D: verso una </a:t>
            </a:r>
            <a:r>
              <a:rPr lang="en-US" altLang="it-IT" sz="3200" b="1" dirty="0" err="1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fruizione</a:t>
            </a:r>
            <a:r>
              <a:rPr lang="en-US" altLang="it-IT" sz="32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meta-</a:t>
            </a:r>
            <a:r>
              <a:rPr lang="en-US" altLang="it-IT" sz="3200" b="1" dirty="0" err="1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reale</a:t>
            </a:r>
            <a:r>
              <a:rPr lang="en-US" altLang="it-IT" sz="32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del </a:t>
            </a:r>
            <a:r>
              <a:rPr lang="en-US" altLang="it-IT" sz="3200" b="1" dirty="0" err="1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Patrimonio</a:t>
            </a:r>
            <a:br>
              <a:rPr lang="en-US" altLang="it-IT" sz="32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it-IT" sz="32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br>
              <a:rPr lang="it-IT" altLang="it-IT" sz="18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it-IT" altLang="it-IT" sz="18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M. De Bari - N. Barbuti</a:t>
            </a:r>
            <a:br>
              <a:rPr lang="it-IT" altLang="it-IT" sz="18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br>
              <a:rPr lang="it-IT" altLang="it-IT" sz="18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it-IT" altLang="it-IT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EADH 2021</a:t>
            </a:r>
            <a:br>
              <a:rPr lang="it-IT" altLang="ja-JP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br>
              <a:rPr lang="it-IT" altLang="ja-JP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it-IT" altLang="ja-JP" sz="18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Krasnoyarsk</a:t>
            </a:r>
            <a:r>
              <a:rPr lang="it-IT" altLang="ja-JP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Russia – 21-25 </a:t>
            </a:r>
            <a:r>
              <a:rPr lang="it-IT" altLang="ja-JP" sz="18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September</a:t>
            </a:r>
            <a:r>
              <a:rPr lang="it-IT" altLang="ja-JP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2021</a:t>
            </a:r>
            <a:endParaRPr lang="it-IT" altLang="it-IT" sz="1800" b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5362" name="Text Box 3">
            <a:extLst>
              <a:ext uri="{FF2B5EF4-FFF2-40B4-BE49-F238E27FC236}">
                <a16:creationId xmlns:a16="http://schemas.microsoft.com/office/drawing/2014/main" id="{9AFFCE0D-9ED2-BB45-8E24-66B0D27D4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188914"/>
            <a:ext cx="853281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800" b="1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C6A15-4A9E-3947-81E1-33CC0B7CD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120" y="6380163"/>
            <a:ext cx="316009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mauro.debari@uniba.it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nicola.barbuti@uniba.it</a:t>
            </a:r>
            <a:endParaRPr lang="it-IT" altLang="it-IT" sz="1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4" name="Immagine 7" descr="logo_UNIBA_CMYK.pdf">
            <a:extLst>
              <a:ext uri="{FF2B5EF4-FFF2-40B4-BE49-F238E27FC236}">
                <a16:creationId xmlns:a16="http://schemas.microsoft.com/office/drawing/2014/main" id="{10B94C38-9405-D24B-B7F9-090FFCCAF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513" y="-248919"/>
            <a:ext cx="16276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18D0E8B5-9C4A-B34E-897A-BB16BDFF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788" y="6380164"/>
            <a:ext cx="20891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Krasnoyarsk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24 </a:t>
            </a: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C2DDEE0-523C-DE4B-8376-E35CC6DD3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4018-E851-0949-977B-EDC65D68A475}" type="slidenum">
              <a:rPr lang="it-IT" smtClean="0"/>
              <a:t>1</a:t>
            </a:fld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ADA61BC-A16D-134B-95B6-2C3724C08B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809" y="1"/>
            <a:ext cx="2153921" cy="56896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>
            <a:extLst>
              <a:ext uri="{FF2B5EF4-FFF2-40B4-BE49-F238E27FC236}">
                <a16:creationId xmlns:a16="http://schemas.microsoft.com/office/drawing/2014/main" id="{9AFFCE0D-9ED2-BB45-8E24-66B0D27D4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9517" y="2770950"/>
            <a:ext cx="6388166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800" b="1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C6A15-4A9E-3947-81E1-33CC0B7CD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120" y="6380163"/>
            <a:ext cx="316009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mauro.debari@uniba.it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nicola.barbuti@uniba.it</a:t>
            </a:r>
            <a:endParaRPr lang="it-IT" altLang="it-IT" sz="1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18D0E8B5-9C4A-B34E-897A-BB16BDFF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788" y="6380164"/>
            <a:ext cx="20891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Krasnoyarsk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24 </a:t>
            </a: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8EB0E0F-6B14-324D-BBD8-5E711ACF5552}"/>
              </a:ext>
            </a:extLst>
          </p:cNvPr>
          <p:cNvSpPr/>
          <p:nvPr/>
        </p:nvSpPr>
        <p:spPr>
          <a:xfrm>
            <a:off x="1080120" y="1352401"/>
            <a:ext cx="491762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 startAt="7"/>
            </a:pP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Finally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integrated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in an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app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created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Unity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software.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model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represents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Region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RoI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) to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foster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interaction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users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with the AR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reconstruction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positioning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himself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in front of the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monument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and downloading the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app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his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device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, can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the building in real-time and,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time, can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interact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with the «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perform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basic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movements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animated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, are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marked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with markup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connected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multimedia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. By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typing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on the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marking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dialect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read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narrative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textual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monument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discover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ancient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crafts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700" dirty="0" err="1">
                <a:latin typeface="Arial" panose="020B0604020202020204" pitchFamily="34" charset="0"/>
                <a:cs typeface="Arial" panose="020B0604020202020204" pitchFamily="34" charset="0"/>
              </a:rPr>
              <a:t>lost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" name="Immagine 11" descr="Immagine che contiene testo, interni, monitor, nero&#10;&#10;Descrizione generata automaticamente">
            <a:extLst>
              <a:ext uri="{FF2B5EF4-FFF2-40B4-BE49-F238E27FC236}">
                <a16:creationId xmlns:a16="http://schemas.microsoft.com/office/drawing/2014/main" id="{A8BECCE5-85A3-534F-B135-B936569E7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252" y="1409886"/>
            <a:ext cx="4917628" cy="4160537"/>
          </a:xfrm>
          <a:prstGeom prst="rect">
            <a:avLst/>
          </a:prstGeom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A9FECFD-23D1-4343-9E55-208E1717B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4018-E851-0949-977B-EDC65D68A475}" type="slidenum">
              <a:rPr lang="it-IT" smtClean="0"/>
              <a:t>10</a:t>
            </a:fld>
            <a:endParaRPr lang="it-IT"/>
          </a:p>
        </p:txBody>
      </p:sp>
      <p:pic>
        <p:nvPicPr>
          <p:cNvPr id="13" name="Immagine 7" descr="logo_UNIBA_CMYK.pdf">
            <a:extLst>
              <a:ext uri="{FF2B5EF4-FFF2-40B4-BE49-F238E27FC236}">
                <a16:creationId xmlns:a16="http://schemas.microsoft.com/office/drawing/2014/main" id="{88C22BBC-E00A-8D4D-9D3A-ED44957F17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8546" y="-248919"/>
            <a:ext cx="16276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ECAFE167-21B1-1F45-AB98-EF08DECD6A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4809" y="1"/>
            <a:ext cx="2153921" cy="56896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7AA1EC07-C0F4-8D45-B425-85D5BDE66F54}"/>
              </a:ext>
            </a:extLst>
          </p:cNvPr>
          <p:cNvSpPr/>
          <p:nvPr/>
        </p:nvSpPr>
        <p:spPr>
          <a:xfrm>
            <a:off x="7914723" y="5840276"/>
            <a:ext cx="147668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iBari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Unity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app</a:t>
            </a:r>
            <a:endParaRPr lang="it-IT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5637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>
            <a:extLst>
              <a:ext uri="{FF2B5EF4-FFF2-40B4-BE49-F238E27FC236}">
                <a16:creationId xmlns:a16="http://schemas.microsoft.com/office/drawing/2014/main" id="{9AFFCE0D-9ED2-BB45-8E24-66B0D27D4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9517" y="2770950"/>
            <a:ext cx="6388166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800" b="1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C6A15-4A9E-3947-81E1-33CC0B7CD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120" y="6380163"/>
            <a:ext cx="316009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mauro.debari@uniba.it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nicola.barbuti@uniba.it</a:t>
            </a:r>
            <a:endParaRPr lang="it-IT" altLang="it-IT" sz="1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18D0E8B5-9C4A-B34E-897A-BB16BDFF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788" y="6380164"/>
            <a:ext cx="20891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Krasnoyarsk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24 </a:t>
            </a: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CFB30FD-827A-9140-91D5-358701969A56}"/>
              </a:ext>
            </a:extLst>
          </p:cNvPr>
          <p:cNvSpPr txBox="1"/>
          <p:nvPr/>
        </p:nvSpPr>
        <p:spPr>
          <a:xfrm>
            <a:off x="1155582" y="1978062"/>
            <a:ext cx="95124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evolves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'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entity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expanding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'meta-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museum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representation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can generate '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'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taken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multiple cultural </a:t>
            </a:r>
            <a:r>
              <a:rPr lang="it-IT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contexts</a:t>
            </a:r>
            <a:r>
              <a:rPr lang="it-IT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157B725-8B29-3D45-AEF7-4F3955837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4018-E851-0949-977B-EDC65D68A475}" type="slidenum">
              <a:rPr lang="it-IT" smtClean="0"/>
              <a:t>11</a:t>
            </a:fld>
            <a:endParaRPr lang="it-IT"/>
          </a:p>
        </p:txBody>
      </p:sp>
      <p:pic>
        <p:nvPicPr>
          <p:cNvPr id="9" name="Immagine 7" descr="logo_UNIBA_CMYK.pdf">
            <a:extLst>
              <a:ext uri="{FF2B5EF4-FFF2-40B4-BE49-F238E27FC236}">
                <a16:creationId xmlns:a16="http://schemas.microsoft.com/office/drawing/2014/main" id="{2AF1DAC3-E451-E44B-B385-ACF4061C63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615" y="-248919"/>
            <a:ext cx="16276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F7643E0-771A-AD4E-9E57-2C714DEC01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809" y="1"/>
            <a:ext cx="2153921" cy="5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4848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>
            <a:extLst>
              <a:ext uri="{FF2B5EF4-FFF2-40B4-BE49-F238E27FC236}">
                <a16:creationId xmlns:a16="http://schemas.microsoft.com/office/drawing/2014/main" id="{9AFFCE0D-9ED2-BB45-8E24-66B0D27D4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3891" y="2723449"/>
            <a:ext cx="6388166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800" b="1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C6A15-4A9E-3947-81E1-33CC0B7CD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120" y="6380163"/>
            <a:ext cx="316009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mauro.debari@uniba.it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nicola.barbuti@uniba.it</a:t>
            </a:r>
            <a:endParaRPr lang="it-IT" altLang="it-IT" sz="1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18D0E8B5-9C4A-B34E-897A-BB16BDFF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788" y="6380164"/>
            <a:ext cx="20891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Krasnoyarsk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24 </a:t>
            </a: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CFB30FD-827A-9140-91D5-358701969A56}"/>
              </a:ext>
            </a:extLst>
          </p:cNvPr>
          <p:cNvSpPr txBox="1"/>
          <p:nvPr/>
        </p:nvSpPr>
        <p:spPr>
          <a:xfrm>
            <a:off x="3563943" y="2610554"/>
            <a:ext cx="50641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</a:t>
            </a:r>
            <a:r>
              <a:rPr lang="it-IT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it-IT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  <a:t>Mauro De Bari – Nicola Barbuti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4F6C1AA1-861D-244A-A603-D0B2449F1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4018-E851-0949-977B-EDC65D68A475}" type="slidenum">
              <a:rPr lang="it-IT" smtClean="0"/>
              <a:t>12</a:t>
            </a:fld>
            <a:endParaRPr lang="it-IT"/>
          </a:p>
        </p:txBody>
      </p:sp>
      <p:pic>
        <p:nvPicPr>
          <p:cNvPr id="9" name="Immagine 7" descr="logo_UNIBA_CMYK.pdf">
            <a:extLst>
              <a:ext uri="{FF2B5EF4-FFF2-40B4-BE49-F238E27FC236}">
                <a16:creationId xmlns:a16="http://schemas.microsoft.com/office/drawing/2014/main" id="{C406A8B2-1CE0-9F4A-AF2D-AB8F324173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61" y="-248919"/>
            <a:ext cx="16276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960BDC0-0ACD-C34D-94C6-49C8201A43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809" y="1"/>
            <a:ext cx="2153921" cy="5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19099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E724DF6A-CCC3-2947-9074-F0C3AA686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389156"/>
            <a:ext cx="8229600" cy="887717"/>
          </a:xfrm>
        </p:spPr>
        <p:txBody>
          <a:bodyPr/>
          <a:lstStyle/>
          <a:p>
            <a:r>
              <a:rPr lang="it-IT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State-of-the-Art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73E7228-C1A7-5641-B51C-DA12ECD3D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420889"/>
            <a:ext cx="8229600" cy="3705275"/>
          </a:xfrm>
        </p:spPr>
        <p:txBody>
          <a:bodyPr/>
          <a:lstStyle/>
          <a:p>
            <a:pPr algn="just" eaLnBrk="1" hangingPunct="1">
              <a:buFont typeface="Wingdings 2" pitchFamily="2" charset="2"/>
              <a:buChar char=""/>
            </a:pP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Recently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, the cultural scenario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has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shown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the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need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for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renewal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.</a:t>
            </a:r>
          </a:p>
          <a:p>
            <a:pPr marL="0" indent="0" algn="just">
              <a:buNone/>
            </a:pPr>
            <a:endParaRPr lang="it-IT" altLang="it-IT" sz="24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algn="just">
              <a:buFont typeface="Wingdings 2" pitchFamily="2" charset="2"/>
              <a:buChar char=""/>
            </a:pP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In the Era of Digital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Transformation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(DT),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digital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gets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an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excellent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potential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to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invest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in.</a:t>
            </a:r>
          </a:p>
          <a:p>
            <a:pPr marL="0" indent="0" algn="just">
              <a:buNone/>
            </a:pPr>
            <a:endParaRPr lang="it-IT" altLang="it-IT" sz="24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algn="just" eaLnBrk="1" hangingPunct="1">
              <a:buFont typeface="Wingdings 2" pitchFamily="2" charset="2"/>
              <a:buChar char=""/>
            </a:pP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This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trend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increased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during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the COVID-19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pandemic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. Cultural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institutions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have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wondered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how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to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make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their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assets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accessible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to an </a:t>
            </a:r>
            <a:r>
              <a:rPr lang="it-IT" altLang="it-IT" sz="2400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absent</a:t>
            </a:r>
            <a:r>
              <a:rPr lang="it-IT" altLang="it-IT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 public.</a:t>
            </a:r>
          </a:p>
          <a:p>
            <a:pPr eaLnBrk="1" hangingPunct="1">
              <a:buFont typeface="Wingdings 2" pitchFamily="2" charset="2"/>
              <a:buChar char=""/>
            </a:pPr>
            <a:endParaRPr lang="it-IT" sz="1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C6A15-4A9E-3947-81E1-33CC0B7CD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120" y="6380163"/>
            <a:ext cx="316009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mauro.debari@uniba.it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nicola.barbuti@uniba.it</a:t>
            </a:r>
            <a:endParaRPr lang="it-IT" altLang="it-IT" sz="1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18D0E8B5-9C4A-B34E-897A-BB16BDFF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788" y="6380164"/>
            <a:ext cx="20891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Krasnoyarsk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24 </a:t>
            </a: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48234194-414A-F84A-8F45-C3F7890B6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4018-E851-0949-977B-EDC65D68A475}" type="slidenum">
              <a:rPr lang="it-IT" smtClean="0"/>
              <a:t>2</a:t>
            </a:fld>
            <a:endParaRPr lang="it-IT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A5EC1D89-9D30-AC41-AEAC-E9C1C6419C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4809" y="1"/>
            <a:ext cx="2153921" cy="568960"/>
          </a:xfrm>
          <a:prstGeom prst="rect">
            <a:avLst/>
          </a:prstGeom>
        </p:spPr>
      </p:pic>
      <p:pic>
        <p:nvPicPr>
          <p:cNvPr id="13" name="Immagine 7" descr="logo_UNIBA_CMYK.pdf">
            <a:extLst>
              <a:ext uri="{FF2B5EF4-FFF2-40B4-BE49-F238E27FC236}">
                <a16:creationId xmlns:a16="http://schemas.microsoft.com/office/drawing/2014/main" id="{172C13A5-EBDE-6648-8183-9A8F76A9C4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513" y="-246242"/>
            <a:ext cx="16276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163306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E724DF6A-CCC3-2947-9074-F0C3AA686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205377"/>
            <a:ext cx="8229600" cy="1123522"/>
          </a:xfrm>
        </p:spPr>
        <p:txBody>
          <a:bodyPr>
            <a:normAutofit fontScale="90000"/>
          </a:bodyPr>
          <a:lstStyle/>
          <a:p>
            <a:r>
              <a:rPr lang="it-IT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Cultural </a:t>
            </a:r>
            <a:r>
              <a:rPr lang="it-IT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Institutions</a:t>
            </a:r>
            <a:r>
              <a:rPr lang="it-IT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The </a:t>
            </a:r>
            <a:r>
              <a:rPr lang="it-IT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Museum</a:t>
            </a:r>
            <a:r>
              <a:rPr lang="it-IT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it-IT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73E7228-C1A7-5641-B51C-DA12ECD3D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788" y="2509580"/>
            <a:ext cx="3592140" cy="3509220"/>
          </a:xfrm>
        </p:spPr>
        <p:txBody>
          <a:bodyPr/>
          <a:lstStyle/>
          <a:p>
            <a:pPr marL="0" indent="0" algn="just">
              <a:buNone/>
            </a:pP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Among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cultural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institutions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some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museums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tried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experiment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pioneering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experiences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taking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The Victoria &amp; Albert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Museum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among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the first to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for a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touch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-free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https://www.vam.ac.uk/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, (last </a:t>
            </a:r>
            <a:r>
              <a:rPr lang="it-IT" sz="1100" dirty="0" err="1">
                <a:latin typeface="Arial" panose="020B0604020202020204" pitchFamily="34" charset="0"/>
                <a:cs typeface="Arial" panose="020B0604020202020204" pitchFamily="34" charset="0"/>
              </a:rPr>
              <a:t>consulted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: 13/09/2021).</a:t>
            </a:r>
          </a:p>
        </p:txBody>
      </p:sp>
      <p:sp>
        <p:nvSpPr>
          <p:cNvPr id="15362" name="Text Box 3">
            <a:extLst>
              <a:ext uri="{FF2B5EF4-FFF2-40B4-BE49-F238E27FC236}">
                <a16:creationId xmlns:a16="http://schemas.microsoft.com/office/drawing/2014/main" id="{9AFFCE0D-9ED2-BB45-8E24-66B0D27D4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188914"/>
            <a:ext cx="853281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800" b="1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C6A15-4A9E-3947-81E1-33CC0B7CD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120" y="6380163"/>
            <a:ext cx="316009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mauro.debari@uniba.it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nicola.barbuti@uniba.it</a:t>
            </a:r>
            <a:endParaRPr lang="it-IT" altLang="it-IT" sz="1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18D0E8B5-9C4A-B34E-897A-BB16BDFF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788" y="6380164"/>
            <a:ext cx="20891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Krasnoyarsk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24 </a:t>
            </a: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E7AE6F70-3504-544F-AFCC-456A7408FB06}"/>
              </a:ext>
            </a:extLst>
          </p:cNvPr>
          <p:cNvGraphicFramePr/>
          <p:nvPr/>
        </p:nvGraphicFramePr>
        <p:xfrm>
          <a:off x="6270339" y="2211072"/>
          <a:ext cx="4680521" cy="3543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66AE1C2-8A64-6A46-9DB0-F3B7D6735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4018-E851-0949-977B-EDC65D68A475}" type="slidenum">
              <a:rPr lang="it-IT" smtClean="0"/>
              <a:t>3</a:t>
            </a:fld>
            <a:endParaRPr lang="it-IT"/>
          </a:p>
        </p:txBody>
      </p:sp>
      <p:pic>
        <p:nvPicPr>
          <p:cNvPr id="13" name="Immagine 7" descr="logo_UNIBA_CMYK.pdf">
            <a:extLst>
              <a:ext uri="{FF2B5EF4-FFF2-40B4-BE49-F238E27FC236}">
                <a16:creationId xmlns:a16="http://schemas.microsoft.com/office/drawing/2014/main" id="{225EA163-3C80-3E4A-ABAA-BDBEEE6745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845" y="-248919"/>
            <a:ext cx="16276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9D8EB83D-CC1D-094F-B7CE-BD36EFD7B4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54809" y="1"/>
            <a:ext cx="2153921" cy="5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3418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E724DF6A-CCC3-2947-9074-F0C3AA686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254217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it-IT" sz="4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Cultural </a:t>
            </a:r>
            <a:r>
              <a:rPr lang="it-IT" sz="40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Institutions</a:t>
            </a:r>
            <a:r>
              <a:rPr lang="it-IT" sz="4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The </a:t>
            </a:r>
            <a:r>
              <a:rPr lang="it-IT" sz="40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Museum</a:t>
            </a:r>
            <a:r>
              <a:rPr lang="it-IT" sz="4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it-IT" sz="40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73E7228-C1A7-5641-B51C-DA12ECD3D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788" y="2420889"/>
            <a:ext cx="3952180" cy="1651429"/>
          </a:xfrm>
        </p:spPr>
        <p:txBody>
          <a:bodyPr/>
          <a:lstStyle/>
          <a:p>
            <a:pPr marL="0" indent="0" algn="just">
              <a:buNone/>
            </a:pP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excellent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tool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creating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relevant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experiences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remains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3D.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3D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interactive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800" dirty="0" err="1">
                <a:latin typeface="Arial" panose="020B0604020202020204" pitchFamily="34" charset="0"/>
                <a:cs typeface="Arial" panose="020B0604020202020204" pitchFamily="34" charset="0"/>
              </a:rPr>
              <a:t>user-centric</a:t>
            </a:r>
            <a:r>
              <a:rPr lang="it-IT" sz="1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simple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visual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reconstruction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 of the cultural </a:t>
            </a:r>
            <a:r>
              <a:rPr lang="it-IT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resource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it-IT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longer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enough</a:t>
            </a:r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Text Box 3">
            <a:extLst>
              <a:ext uri="{FF2B5EF4-FFF2-40B4-BE49-F238E27FC236}">
                <a16:creationId xmlns:a16="http://schemas.microsoft.com/office/drawing/2014/main" id="{9AFFCE0D-9ED2-BB45-8E24-66B0D27D4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188914"/>
            <a:ext cx="853281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800" b="1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C6A15-4A9E-3947-81E1-33CC0B7CD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120" y="6380163"/>
            <a:ext cx="316009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mauro.debari@uniba.it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nicola.barbuti@uniba.it</a:t>
            </a:r>
            <a:endParaRPr lang="it-IT" altLang="it-IT" sz="1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4" name="Immagine 7" descr="logo_UNIBA_CMYK.pdf">
            <a:extLst>
              <a:ext uri="{FF2B5EF4-FFF2-40B4-BE49-F238E27FC236}">
                <a16:creationId xmlns:a16="http://schemas.microsoft.com/office/drawing/2014/main" id="{10B94C38-9405-D24B-B7F9-090FFCCAF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161" y="-248919"/>
            <a:ext cx="16276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18D0E8B5-9C4A-B34E-897A-BB16BDFF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788" y="6380164"/>
            <a:ext cx="20891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Krasnoyarsk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24 </a:t>
            </a: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pic>
        <p:nvPicPr>
          <p:cNvPr id="7" name="Immagine 6" descr="Immagine che contiene edificio, colonnato&#10;&#10;Descrizione generata automaticamente">
            <a:extLst>
              <a:ext uri="{FF2B5EF4-FFF2-40B4-BE49-F238E27FC236}">
                <a16:creationId xmlns:a16="http://schemas.microsoft.com/office/drawing/2014/main" id="{B6272FB1-905C-CF45-9729-DF3690DF3D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5788" y="4149080"/>
            <a:ext cx="4024188" cy="216024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FCFD551-4AB2-5541-8FF5-277247939C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1985" y="2506938"/>
            <a:ext cx="4384227" cy="3442342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E5426E0-8614-814A-A293-AF79A2A00D85}"/>
              </a:ext>
            </a:extLst>
          </p:cNvPr>
          <p:cNvSpPr txBox="1"/>
          <p:nvPr/>
        </p:nvSpPr>
        <p:spPr>
          <a:xfrm>
            <a:off x="5951985" y="6029704"/>
            <a:ext cx="43842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3D </a:t>
            </a:r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visual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reconstruction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: Ex-Mercato del Pesce, Bari 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7A660D9-6451-2541-8D22-9D2FD8FD7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4018-E851-0949-977B-EDC65D68A475}" type="slidenum">
              <a:rPr lang="it-IT" smtClean="0"/>
              <a:t>4</a:t>
            </a:fld>
            <a:endParaRPr lang="it-IT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9FD4A152-5BF5-C54C-BF8C-1369D4441F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4809" y="1"/>
            <a:ext cx="2153921" cy="5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4967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E724DF6A-CCC3-2947-9074-F0C3AA686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254217"/>
            <a:ext cx="8229600" cy="1066800"/>
          </a:xfrm>
        </p:spPr>
        <p:txBody>
          <a:bodyPr/>
          <a:lstStyle/>
          <a:p>
            <a:r>
              <a:rPr lang="it-IT" sz="4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it-IT" sz="40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it-IT" sz="4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40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iBari</a:t>
            </a:r>
            <a:endParaRPr lang="it-IT" sz="40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73E7228-C1A7-5641-B51C-DA12ECD3D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788" y="2321018"/>
            <a:ext cx="8480424" cy="168419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possibility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experimenting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with innovative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perspectives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assumption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guided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iBari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created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by a public-private consortium</a:t>
            </a:r>
            <a:r>
              <a:rPr lang="it-IT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2019 and 2021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part of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calls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for innovative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funded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by the Apulia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region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aims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enhance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Piazza del Ferrarese and the Petruzzelli Theater,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symbolic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monuments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of the city of Bari. Innovative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Immersive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Reality (IR) and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Augmented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Reality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meshed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with the 3D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visual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reconstruction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monuments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particular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analyzed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 the use of 3D and AR on Piazza del Ferrarese: Ex Mercato del Pesce.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C6A15-4A9E-3947-81E1-33CC0B7CD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120" y="6380163"/>
            <a:ext cx="316009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mauro.debari@uniba.it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nicola.barbuti@uniba.it</a:t>
            </a:r>
            <a:endParaRPr lang="it-IT" altLang="it-IT" sz="1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18D0E8B5-9C4A-B34E-897A-BB16BDFF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788" y="6380164"/>
            <a:ext cx="20891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Krasnoyarsk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24 </a:t>
            </a: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7640420-F6E1-8240-85AB-253A57A2A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200" y="4267733"/>
            <a:ext cx="2900362" cy="212365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D9B4D9-C891-1F47-A62F-6010125B4EE0}"/>
              </a:ext>
            </a:extLst>
          </p:cNvPr>
          <p:cNvSpPr txBox="1"/>
          <p:nvPr/>
        </p:nvSpPr>
        <p:spPr>
          <a:xfrm>
            <a:off x="5447928" y="4267733"/>
            <a:ext cx="46184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Composed by: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DISUM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Humanities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Bari Aldo Moro,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https://www.uniba.it/ricerca/dipartimenti/disum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, (last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consulted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: 13/09/2021);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THESIS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S.r.l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http://www.thesisnet.it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(last consulted:13/09/2021);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Quorum Italia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S.r.l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https://www.amministrazionicomunali.it/puglia/bari/quorum-italia-srl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, (last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consulted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: 13/09/2021);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DABIMUS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S.r.l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https://www.dabimus.com/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, (last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consulted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: 13/09/2021).</a:t>
            </a:r>
            <a:endParaRPr lang="it-IT" sz="12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A36106C-FE9D-AD48-A33A-1FA53104A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4018-E851-0949-977B-EDC65D68A475}" type="slidenum">
              <a:rPr lang="it-IT" smtClean="0"/>
              <a:t>5</a:t>
            </a:fld>
            <a:endParaRPr lang="it-IT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4EBF5A44-E839-4E48-B248-7F6384163B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4809" y="1"/>
            <a:ext cx="2153921" cy="568960"/>
          </a:xfrm>
          <a:prstGeom prst="rect">
            <a:avLst/>
          </a:prstGeom>
        </p:spPr>
      </p:pic>
      <p:pic>
        <p:nvPicPr>
          <p:cNvPr id="13" name="Immagine 7" descr="logo_UNIBA_CMYK.pdf">
            <a:extLst>
              <a:ext uri="{FF2B5EF4-FFF2-40B4-BE49-F238E27FC236}">
                <a16:creationId xmlns:a16="http://schemas.microsoft.com/office/drawing/2014/main" id="{9D2F3DDF-320B-6D4B-8319-FE20CD12F6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161" y="-248919"/>
            <a:ext cx="16276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89291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E724DF6A-CCC3-2947-9074-F0C3AA686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254217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it-IT" sz="4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Cultural </a:t>
            </a:r>
            <a:r>
              <a:rPr lang="it-IT" sz="40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Institutions</a:t>
            </a:r>
            <a:r>
              <a:rPr lang="it-IT" sz="4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the </a:t>
            </a:r>
            <a:r>
              <a:rPr lang="it-IT" sz="40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necessity</a:t>
            </a:r>
            <a:r>
              <a:rPr lang="it-IT" sz="4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40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interdisciplinarity</a:t>
            </a:r>
            <a:endParaRPr lang="it-IT" sz="40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73E7228-C1A7-5641-B51C-DA12ECD3D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3400" y="2656884"/>
            <a:ext cx="8480425" cy="23441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Interactive and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user-centred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experiences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require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cooperation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in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must be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combined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 In the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iBari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competencies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involved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historians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architects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technicians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developers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co-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worked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simultaneously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the «</a:t>
            </a:r>
            <a:r>
              <a:rPr lang="it-IT" sz="2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 </a:t>
            </a:r>
            <a:r>
              <a:rPr lang="it-IT" sz="20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rouge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offered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by the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362" name="Text Box 3">
            <a:extLst>
              <a:ext uri="{FF2B5EF4-FFF2-40B4-BE49-F238E27FC236}">
                <a16:creationId xmlns:a16="http://schemas.microsoft.com/office/drawing/2014/main" id="{9AFFCE0D-9ED2-BB45-8E24-66B0D27D4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188914"/>
            <a:ext cx="853281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800" b="1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C6A15-4A9E-3947-81E1-33CC0B7CD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120" y="6380163"/>
            <a:ext cx="316009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mauro.debari@uniba.it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nicola.barbuti@uniba.it</a:t>
            </a:r>
            <a:endParaRPr lang="it-IT" altLang="it-IT" sz="1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4" name="Immagine 7" descr="logo_UNIBA_CMYK.pdf">
            <a:extLst>
              <a:ext uri="{FF2B5EF4-FFF2-40B4-BE49-F238E27FC236}">
                <a16:creationId xmlns:a16="http://schemas.microsoft.com/office/drawing/2014/main" id="{10B94C38-9405-D24B-B7F9-090FFCCAFC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161" y="-248919"/>
            <a:ext cx="16276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18D0E8B5-9C4A-B34E-897A-BB16BDFF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788" y="6380164"/>
            <a:ext cx="20891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Krasnoyarsk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24 </a:t>
            </a: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7A660D9-6451-2541-8D22-9D2FD8FD7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4018-E851-0949-977B-EDC65D68A475}" type="slidenum">
              <a:rPr lang="it-IT" smtClean="0"/>
              <a:t>6</a:t>
            </a:fld>
            <a:endParaRPr lang="it-IT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9FD4A152-5BF5-C54C-BF8C-1369D4441F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809" y="1"/>
            <a:ext cx="2153921" cy="5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9200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E724DF6A-CCC3-2947-9074-F0C3AA686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053" y="736286"/>
            <a:ext cx="4155518" cy="568960"/>
          </a:xfrm>
        </p:spPr>
        <p:txBody>
          <a:bodyPr>
            <a:normAutofit/>
          </a:bodyPr>
          <a:lstStyle/>
          <a:p>
            <a:r>
              <a:rPr lang="it-IT" sz="28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it-IT" sz="28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73E7228-C1A7-5641-B51C-DA12ECD3D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3449" y="1203904"/>
            <a:ext cx="4441191" cy="244856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Firstly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primary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secondary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historical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(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textual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iconographic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photographs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postcards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etc.) and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techniques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floor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plans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etc.)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recovered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reconstruct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the life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cycle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of the building.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thus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possible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identify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six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periods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corresponding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infrastructural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and use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monument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362" name="Text Box 3">
            <a:extLst>
              <a:ext uri="{FF2B5EF4-FFF2-40B4-BE49-F238E27FC236}">
                <a16:creationId xmlns:a16="http://schemas.microsoft.com/office/drawing/2014/main" id="{9AFFCE0D-9ED2-BB45-8E24-66B0D27D4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188914"/>
            <a:ext cx="853281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800" b="1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C6A15-4A9E-3947-81E1-33CC0B7CD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120" y="6380163"/>
            <a:ext cx="316009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mauro.debari@uniba.it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nicola.barbuti@uniba.it</a:t>
            </a:r>
            <a:endParaRPr lang="it-IT" altLang="it-IT" sz="1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18D0E8B5-9C4A-B34E-897A-BB16BDFF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788" y="6380164"/>
            <a:ext cx="20891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Krasnoyarsk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24 </a:t>
            </a: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pic>
        <p:nvPicPr>
          <p:cNvPr id="9" name="Immagine 8" descr="Immagine che contiene testo, vecchio, vintage&#10;&#10;Descrizione generata automaticamente">
            <a:extLst>
              <a:ext uri="{FF2B5EF4-FFF2-40B4-BE49-F238E27FC236}">
                <a16:creationId xmlns:a16="http://schemas.microsoft.com/office/drawing/2014/main" id="{DF2FA7E6-F71E-AF43-8F7B-9406C9B55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8053" y="3357969"/>
            <a:ext cx="4446587" cy="276374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3412C1D-B542-DE4D-8E57-43BE9BB3B868}"/>
              </a:ext>
            </a:extLst>
          </p:cNvPr>
          <p:cNvSpPr txBox="1"/>
          <p:nvPr/>
        </p:nvSpPr>
        <p:spPr>
          <a:xfrm>
            <a:off x="6244264" y="5791793"/>
            <a:ext cx="4855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/>
              <a:t>Vintage postcard of Piazza del Ferrarese with </a:t>
            </a:r>
            <a:r>
              <a:rPr lang="it-IT" sz="1000" dirty="0" err="1"/>
              <a:t>detail</a:t>
            </a:r>
            <a:r>
              <a:rPr lang="it-IT" sz="1000" dirty="0"/>
              <a:t> on the building of the EX Mercato del Pesce (private </a:t>
            </a:r>
            <a:r>
              <a:rPr lang="it-IT" sz="1000" dirty="0" err="1"/>
              <a:t>collection</a:t>
            </a:r>
            <a:r>
              <a:rPr lang="it-IT" sz="1000" dirty="0"/>
              <a:t>).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28D9B31-360B-E84F-9531-9E0B31920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4018-E851-0949-977B-EDC65D68A475}" type="slidenum">
              <a:rPr lang="it-IT" smtClean="0"/>
              <a:t>7</a:t>
            </a:fld>
            <a:endParaRPr lang="it-IT"/>
          </a:p>
        </p:txBody>
      </p:sp>
      <p:pic>
        <p:nvPicPr>
          <p:cNvPr id="12" name="Immagine 7" descr="logo_UNIBA_CMYK.pdf">
            <a:extLst>
              <a:ext uri="{FF2B5EF4-FFF2-40B4-BE49-F238E27FC236}">
                <a16:creationId xmlns:a16="http://schemas.microsoft.com/office/drawing/2014/main" id="{9E315759-2CBA-5B42-9902-532BDE0069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814" y="-248919"/>
            <a:ext cx="16276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07CA81F5-BBB6-4542-96DB-D82EEF8C1E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4809" y="1"/>
            <a:ext cx="2153921" cy="568960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CD7F1E4-D59C-3948-B0DD-F5C74B886C64}"/>
              </a:ext>
            </a:extLst>
          </p:cNvPr>
          <p:cNvSpPr txBox="1"/>
          <p:nvPr/>
        </p:nvSpPr>
        <p:spPr>
          <a:xfrm>
            <a:off x="6244264" y="4961651"/>
            <a:ext cx="16866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Planimentry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 of the building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99A4940-36FB-1647-85B2-7CFB6C06EE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4264" y="855299"/>
            <a:ext cx="5109536" cy="410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4323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3">
            <a:extLst>
              <a:ext uri="{FF2B5EF4-FFF2-40B4-BE49-F238E27FC236}">
                <a16:creationId xmlns:a16="http://schemas.microsoft.com/office/drawing/2014/main" id="{9AFFCE0D-9ED2-BB45-8E24-66B0D27D4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988" y="188914"/>
            <a:ext cx="853281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800" b="1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C6A15-4A9E-3947-81E1-33CC0B7CD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120" y="6380163"/>
            <a:ext cx="316009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mauro.debari@uniba.it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nicola.barbuti@uniba.it</a:t>
            </a:r>
            <a:endParaRPr lang="it-IT" altLang="it-IT" sz="1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18D0E8B5-9C4A-B34E-897A-BB16BDFF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788" y="6380164"/>
            <a:ext cx="20891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Krasnoyarsk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24 </a:t>
            </a: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B82BC0A-F1B5-1E42-BE0C-F2897B3F0E25}"/>
              </a:ext>
            </a:extLst>
          </p:cNvPr>
          <p:cNvSpPr txBox="1"/>
          <p:nvPr/>
        </p:nvSpPr>
        <p:spPr>
          <a:xfrm flipH="1">
            <a:off x="962660" y="920895"/>
            <a:ext cx="582027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 startAt="2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second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dedicated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choose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postcards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photos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rendering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symbol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of a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period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artefacts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scanned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in high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planetary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scanners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 startAt="2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Digital images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processed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graphic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design software to create the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textures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applied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to the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model.</a:t>
            </a:r>
          </a:p>
          <a:p>
            <a:pPr marL="342900" indent="-342900" algn="just">
              <a:buFont typeface="+mj-lt"/>
              <a:buAutoNum type="arabicPeriod" startAt="2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At the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time,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the open-source software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Blender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building of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period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digitally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reconstructed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in 3D.</a:t>
            </a:r>
          </a:p>
          <a:p>
            <a:pPr marL="342900" indent="-342900" algn="just">
              <a:buFont typeface="+mj-lt"/>
              <a:buAutoNum type="arabicPeriod" startAt="2"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The last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3D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representation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textures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architectural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evolution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C511BAD-28F9-1745-A58B-10813150F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4018-E851-0949-977B-EDC65D68A475}" type="slidenum">
              <a:rPr lang="it-IT" smtClean="0"/>
              <a:t>8</a:t>
            </a:fld>
            <a:endParaRPr lang="it-IT"/>
          </a:p>
        </p:txBody>
      </p:sp>
      <p:pic>
        <p:nvPicPr>
          <p:cNvPr id="9" name="Immagine 7" descr="logo_UNIBA_CMYK.pdf">
            <a:extLst>
              <a:ext uri="{FF2B5EF4-FFF2-40B4-BE49-F238E27FC236}">
                <a16:creationId xmlns:a16="http://schemas.microsoft.com/office/drawing/2014/main" id="{CD299C0A-764F-7041-BCC1-1D83403DCF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161" y="-250438"/>
            <a:ext cx="16276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F6C775E7-DD37-0247-8872-E1152DE50E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4809" y="1"/>
            <a:ext cx="2153921" cy="56896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9A79C36-E764-5546-A6AA-136B967A79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1730" y="1005275"/>
            <a:ext cx="3321812" cy="483482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BAEF432-16C6-5540-B260-6B41E846C0A3}"/>
              </a:ext>
            </a:extLst>
          </p:cNvPr>
          <p:cNvSpPr txBox="1"/>
          <p:nvPr/>
        </p:nvSpPr>
        <p:spPr>
          <a:xfrm>
            <a:off x="7373831" y="5987018"/>
            <a:ext cx="36776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Patricular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 of the building with </a:t>
            </a:r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textures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created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old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photos</a:t>
            </a:r>
            <a:endParaRPr lang="it-IT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8485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26C6A15-4A9E-3947-81E1-33CC0B7CD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6120" y="6380163"/>
            <a:ext cx="316009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mauro.debari@uniba.it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nicola.barbuti@uniba.it</a:t>
            </a:r>
            <a:endParaRPr lang="it-IT" altLang="it-IT" sz="1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18D0E8B5-9C4A-B34E-897A-BB16BDFF1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5788" y="6380164"/>
            <a:ext cx="20891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Cambria" panose="020405030504060302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Krasnoyarsk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24 </a:t>
            </a:r>
            <a:r>
              <a:rPr lang="it-IT" altLang="it-IT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r>
              <a:rPr lang="it-IT" altLang="it-IT" sz="1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B82BC0A-F1B5-1E42-BE0C-F2897B3F0E25}"/>
              </a:ext>
            </a:extLst>
          </p:cNvPr>
          <p:cNvSpPr txBox="1"/>
          <p:nvPr/>
        </p:nvSpPr>
        <p:spPr>
          <a:xfrm flipH="1">
            <a:off x="1062445" y="964570"/>
            <a:ext cx="5181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created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some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textures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old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photos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reproducing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period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clothing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. Some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characters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according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to a trend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created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with the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particle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technique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move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in the scenario.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processed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some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textures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animation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Avatarify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linked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to audio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storytelling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ancient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idiom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of Bari.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translating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the audio in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multilingual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expand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user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keeping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his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interaction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with the city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B6FB2B0-4192-6942-BFF8-A4B586A69F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3312" y="1038881"/>
            <a:ext cx="4860488" cy="478624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9D36061-9B95-014F-89F5-9841B7D85F09}"/>
              </a:ext>
            </a:extLst>
          </p:cNvPr>
          <p:cNvSpPr txBox="1"/>
          <p:nvPr/>
        </p:nvSpPr>
        <p:spPr>
          <a:xfrm>
            <a:off x="7980829" y="5877516"/>
            <a:ext cx="18854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Characters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it-IT" sz="1000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it-IT" sz="1000" dirty="0" err="1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endParaRPr lang="it-IT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48FE7B5-3E0A-7C4B-906D-5B2EC308A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4018-E851-0949-977B-EDC65D68A475}" type="slidenum">
              <a:rPr lang="it-IT" smtClean="0"/>
              <a:t>9</a:t>
            </a:fld>
            <a:endParaRPr lang="it-IT"/>
          </a:p>
        </p:txBody>
      </p:sp>
      <p:pic>
        <p:nvPicPr>
          <p:cNvPr id="12" name="Immagine 7" descr="logo_UNIBA_CMYK.pdf">
            <a:extLst>
              <a:ext uri="{FF2B5EF4-FFF2-40B4-BE49-F238E27FC236}">
                <a16:creationId xmlns:a16="http://schemas.microsoft.com/office/drawing/2014/main" id="{0E1F5A0E-0A10-3F4A-9210-BCCBBEDB0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322" y="-254671"/>
            <a:ext cx="162767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2C5FB288-1AD8-3E43-8782-A9A8D30CE3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4809" y="1"/>
            <a:ext cx="2153921" cy="5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4273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zione standard2" id="{5E3A44AD-5B5E-9D46-9787-5518778E6A61}" vid="{59383B17-A6DD-2B47-AAD5-9D270AF19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1207</Words>
  <Application>Microsoft Macintosh PowerPoint</Application>
  <PresentationFormat>Widescreen</PresentationFormat>
  <Paragraphs>85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Wingdings 2</vt:lpstr>
      <vt:lpstr>Tema di Office</vt:lpstr>
      <vt:lpstr>Modellazione 3D: verso una fruizione meta-reale del Patrimonio   M. De Bari - N. Barbuti  EADH 2021  Krasnoyarsk, Russia – 21-25 September 2021</vt:lpstr>
      <vt:lpstr>State-of-the-Art</vt:lpstr>
      <vt:lpstr>Cultural Institutions: The Museum system</vt:lpstr>
      <vt:lpstr>Cultural Institutions: The Museum system</vt:lpstr>
      <vt:lpstr>Case study: iBari</vt:lpstr>
      <vt:lpstr>Cultural Institutions: the necessity of interdisciplinarity</vt:lpstr>
      <vt:lpstr>Process: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Modellazione 3D: verso una fruizione meta-reale del Patrimonio   M. De Bari - N. Barbuti  EADH 2021  Krasnoyarsk, Russia – 21-25 September 2021</dc:title>
  <dc:creator>Mauro De Bari</dc:creator>
  <cp:lastModifiedBy>Mauro De Bari</cp:lastModifiedBy>
  <cp:revision>2</cp:revision>
  <dcterms:created xsi:type="dcterms:W3CDTF">2021-09-14T14:32:44Z</dcterms:created>
  <dcterms:modified xsi:type="dcterms:W3CDTF">2021-09-14T14:49:49Z</dcterms:modified>
</cp:coreProperties>
</file>